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99" r:id="rId4"/>
    <p:sldId id="259" r:id="rId5"/>
    <p:sldId id="260" r:id="rId6"/>
    <p:sldId id="261" r:id="rId7"/>
    <p:sldId id="300" r:id="rId8"/>
    <p:sldId id="30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2" r:id="rId26"/>
    <p:sldId id="284" r:id="rId27"/>
    <p:sldId id="285" r:id="rId28"/>
    <p:sldId id="30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80" r:id="rId39"/>
    <p:sldId id="303" r:id="rId40"/>
    <p:sldId id="281" r:id="rId41"/>
    <p:sldId id="282" r:id="rId42"/>
    <p:sldId id="283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A"/>
    <a:srgbClr val="A3D3FB"/>
    <a:srgbClr val="000000"/>
    <a:srgbClr val="FFC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81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0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diapositive</a:t>
            </a:r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10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l’ordre du jour</a:t>
            </a:r>
          </a:p>
        </p:txBody>
      </p:sp>
      <p:sp>
        <p:nvSpPr>
          <p:cNvPr id="11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Données clés</a:t>
            </a:r>
          </a:p>
        </p:txBody>
      </p:sp>
      <p:sp>
        <p:nvSpPr>
          <p:cNvPr id="12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pâtes pappardelle avec du beurre maître d’hôtel, des noisettes grillées et des lamelles de parmesan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l de salade avec du riz frit, des œufs durs et des baguette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l avec des beignets de saumon, de la salade et du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Auteur et date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l de pâtes pappardelle avec du beurre maître d’hôtel, des noisettes grillées et des lamelles de parmesan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2" name="Sous-titre de diapositiv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22449">
              <a:lnSpc>
                <a:spcPct val="100000"/>
              </a:lnSpc>
              <a:spcBef>
                <a:spcPts val="0"/>
              </a:spcBef>
              <a:buSzTx/>
              <a:buNone/>
              <a:defRPr sz="3382" b="1"/>
            </a:lvl1pPr>
          </a:lstStyle>
          <a:p>
            <a:r>
              <a:t>Sous-titre de diapositive</a:t>
            </a:r>
          </a:p>
        </p:txBody>
      </p:sp>
      <p:sp>
        <p:nvSpPr>
          <p:cNvPr id="6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72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22449">
              <a:lnSpc>
                <a:spcPct val="100000"/>
              </a:lnSpc>
              <a:spcBef>
                <a:spcPts val="0"/>
              </a:spcBef>
              <a:buSzTx/>
              <a:buNone/>
              <a:defRPr sz="3382" b="1"/>
            </a:lvl1pPr>
          </a:lstStyle>
          <a:p>
            <a:r>
              <a:t>Sous-titre de diapositive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2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22449">
              <a:lnSpc>
                <a:spcPct val="100000"/>
              </a:lnSpc>
              <a:spcBef>
                <a:spcPts val="0"/>
              </a:spcBef>
              <a:buSzTx/>
              <a:buNone/>
              <a:defRPr sz="3382" b="1"/>
            </a:lvl1pPr>
          </a:lstStyle>
          <a:p>
            <a:r>
              <a:t>Sous-titre de diapositive</a:t>
            </a:r>
          </a:p>
        </p:txBody>
      </p:sp>
      <p:sp>
        <p:nvSpPr>
          <p:cNvPr id="83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ntoine Graindorge"/>
          <p:cNvSpPr txBox="1">
            <a:spLocks noGrp="1"/>
          </p:cNvSpPr>
          <p:nvPr>
            <p:ph type="body" idx="21"/>
          </p:nvPr>
        </p:nvSpPr>
        <p:spPr>
          <a:xfrm>
            <a:off x="5158654" y="5701007"/>
            <a:ext cx="2687492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 defTabSz="569411">
              <a:defRPr sz="2328" b="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Antoine Graindorge</a:t>
            </a:r>
          </a:p>
        </p:txBody>
      </p:sp>
      <p:sp>
        <p:nvSpPr>
          <p:cNvPr id="172" name="Sex-specific translational control"/>
          <p:cNvSpPr txBox="1">
            <a:spLocks noGrp="1"/>
          </p:cNvSpPr>
          <p:nvPr>
            <p:ph type="ctrTitle"/>
          </p:nvPr>
        </p:nvSpPr>
        <p:spPr>
          <a:xfrm>
            <a:off x="698499" y="2509610"/>
            <a:ext cx="11609058" cy="93390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5200" spc="-104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dirty="0"/>
              <a:t>Sex-specific translational control</a:t>
            </a:r>
          </a:p>
        </p:txBody>
      </p:sp>
      <p:sp>
        <p:nvSpPr>
          <p:cNvPr id="173" name="Identification of SXL co-factors and mRNA targets"/>
          <p:cNvSpPr txBox="1">
            <a:spLocks noGrp="1"/>
          </p:cNvSpPr>
          <p:nvPr>
            <p:ph type="subTitle" sz="quarter" idx="1"/>
          </p:nvPr>
        </p:nvSpPr>
        <p:spPr>
          <a:xfrm>
            <a:off x="1312180" y="3666914"/>
            <a:ext cx="10256179" cy="831098"/>
          </a:xfrm>
          <a:prstGeom prst="rect">
            <a:avLst/>
          </a:prstGeom>
        </p:spPr>
        <p:txBody>
          <a:bodyPr/>
          <a:lstStyle>
            <a:lvl1pPr algn="r">
              <a:defRPr sz="3300">
                <a:solidFill>
                  <a:schemeClr val="accent1">
                    <a:lumOff val="16847"/>
                  </a:schemeClr>
                </a:solidFill>
              </a:defRPr>
            </a:lvl1pPr>
          </a:lstStyle>
          <a:p>
            <a:r>
              <a:t>Identification of SXL co-factors and mRNA targets</a:t>
            </a:r>
          </a:p>
        </p:txBody>
      </p:sp>
      <p:grpSp>
        <p:nvGrpSpPr>
          <p:cNvPr id="177" name="Grouper"/>
          <p:cNvGrpSpPr/>
          <p:nvPr/>
        </p:nvGrpSpPr>
        <p:grpSpPr>
          <a:xfrm>
            <a:off x="3105568" y="6625285"/>
            <a:ext cx="6793664" cy="1113626"/>
            <a:chOff x="0" y="0"/>
            <a:chExt cx="6793662" cy="1113625"/>
          </a:xfrm>
        </p:grpSpPr>
        <p:sp>
          <p:nvSpPr>
            <p:cNvPr id="174" name="Gene Regulation, Stem Cells and Cancer Programme"/>
            <p:cNvSpPr txBox="1"/>
            <p:nvPr/>
          </p:nvSpPr>
          <p:spPr>
            <a:xfrm>
              <a:off x="0" y="0"/>
              <a:ext cx="6793663" cy="443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b">
              <a:normAutofit/>
            </a:bodyPr>
            <a:lstStyle>
              <a:lvl1pPr algn="ctr" defTabSz="587022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t>Gene Regulation, Stem Cells and Cancer Programme</a:t>
              </a:r>
            </a:p>
          </p:txBody>
        </p:sp>
        <p:sp>
          <p:nvSpPr>
            <p:cNvPr id="175" name="Center for Genomic Regulation (CRG)"/>
            <p:cNvSpPr txBox="1"/>
            <p:nvPr/>
          </p:nvSpPr>
          <p:spPr>
            <a:xfrm>
              <a:off x="858753" y="320040"/>
              <a:ext cx="5076157" cy="443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b">
              <a:normAutofit/>
            </a:bodyPr>
            <a:lstStyle>
              <a:lvl1pPr algn="ctr" defTabSz="587022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t>Center for Genomic Regulation (CRG)</a:t>
              </a:r>
            </a:p>
          </p:txBody>
        </p:sp>
        <p:sp>
          <p:nvSpPr>
            <p:cNvPr id="176" name="Barcelona"/>
            <p:cNvSpPr txBox="1"/>
            <p:nvPr/>
          </p:nvSpPr>
          <p:spPr>
            <a:xfrm>
              <a:off x="2879388" y="744983"/>
              <a:ext cx="1034887" cy="3686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b">
              <a:normAutofit/>
            </a:bodyPr>
            <a:lstStyle>
              <a:lvl1pPr algn="ctr" defTabSz="587022">
                <a:lnSpc>
                  <a:spcPct val="100000"/>
                </a:lnSpc>
                <a:spcBef>
                  <a:spcPts val="0"/>
                </a:spcBef>
                <a:defRPr sz="1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t>Barcelona</a:t>
              </a:r>
            </a:p>
          </p:txBody>
        </p:sp>
      </p:grpSp>
      <p:pic>
        <p:nvPicPr>
          <p:cNvPr id="178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50" y="7879468"/>
            <a:ext cx="2197101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er"/>
          <p:cNvGrpSpPr/>
          <p:nvPr/>
        </p:nvGrpSpPr>
        <p:grpSpPr>
          <a:xfrm>
            <a:off x="725802" y="3610026"/>
            <a:ext cx="11553196" cy="2425720"/>
            <a:chOff x="0" y="0"/>
            <a:chExt cx="11553194" cy="2425719"/>
          </a:xfrm>
        </p:grpSpPr>
        <p:pic>
          <p:nvPicPr>
            <p:cNvPr id="335" name="vidéo-collée.png" descr="vidéo-collé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428"/>
              <a:ext cx="5336584" cy="2344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vidéo-collée.png" descr="vidéo-collé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7468" y="0"/>
              <a:ext cx="5255727" cy="24257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8" name="3’UTR-mediated"/>
          <p:cNvSpPr txBox="1"/>
          <p:nvPr/>
        </p:nvSpPr>
        <p:spPr>
          <a:xfrm>
            <a:off x="2193057" y="2646801"/>
            <a:ext cx="227321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3’UTR-mediated</a:t>
            </a:r>
          </a:p>
        </p:txBody>
      </p:sp>
      <p:sp>
        <p:nvSpPr>
          <p:cNvPr id="339" name="5’UTR-mediated"/>
          <p:cNvSpPr txBox="1"/>
          <p:nvPr/>
        </p:nvSpPr>
        <p:spPr>
          <a:xfrm>
            <a:off x="8560763" y="2646801"/>
            <a:ext cx="227321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5’UTR-mediated</a:t>
            </a:r>
          </a:p>
        </p:txBody>
      </p:sp>
      <p:sp>
        <p:nvSpPr>
          <p:cNvPr id="340" name="Ligne"/>
          <p:cNvSpPr/>
          <p:nvPr/>
        </p:nvSpPr>
        <p:spPr>
          <a:xfrm>
            <a:off x="753533" y="3196291"/>
            <a:ext cx="515226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Ligne"/>
          <p:cNvSpPr/>
          <p:nvPr/>
        </p:nvSpPr>
        <p:spPr>
          <a:xfrm>
            <a:off x="7121239" y="3196291"/>
            <a:ext cx="515226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" name="SXL uses two different mechanisms to lock msl2 translation."/>
          <p:cNvSpPr txBox="1"/>
          <p:nvPr/>
        </p:nvSpPr>
        <p:spPr>
          <a:xfrm>
            <a:off x="3031617" y="7225732"/>
            <a:ext cx="717824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dirty="0"/>
              <a:t>SXL uses </a:t>
            </a:r>
            <a:r>
              <a:rPr b="1" dirty="0"/>
              <a:t>two different mechanisms </a:t>
            </a:r>
            <a:r>
              <a:rPr dirty="0"/>
              <a:t>to lock </a:t>
            </a:r>
            <a:r>
              <a:rPr i="1" dirty="0"/>
              <a:t>msl2</a:t>
            </a:r>
            <a:r>
              <a:rPr dirty="0"/>
              <a:t> translation.</a:t>
            </a:r>
          </a:p>
        </p:txBody>
      </p:sp>
      <p:sp>
        <p:nvSpPr>
          <p:cNvPr id="343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" name="The paradigm of msl2 transition repression"/>
          <p:cNvSpPr txBox="1"/>
          <p:nvPr/>
        </p:nvSpPr>
        <p:spPr>
          <a:xfrm>
            <a:off x="460692" y="307439"/>
            <a:ext cx="5681435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The paradigm of </a:t>
            </a:r>
            <a:r>
              <a:rPr i="1"/>
              <a:t>msl2</a:t>
            </a:r>
            <a:r>
              <a:t> transition repression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XL binding sites:"/>
          <p:cNvSpPr txBox="1"/>
          <p:nvPr/>
        </p:nvSpPr>
        <p:spPr>
          <a:xfrm>
            <a:off x="432763" y="1969921"/>
            <a:ext cx="215620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/>
            </a:lvl1pPr>
          </a:lstStyle>
          <a:p>
            <a:r>
              <a:t>SXL binding sites:</a:t>
            </a:r>
          </a:p>
        </p:txBody>
      </p:sp>
      <p:sp>
        <p:nvSpPr>
          <p:cNvPr id="347" name="- poly(U) stretches"/>
          <p:cNvSpPr txBox="1"/>
          <p:nvPr/>
        </p:nvSpPr>
        <p:spPr>
          <a:xfrm>
            <a:off x="813763" y="2571055"/>
            <a:ext cx="2193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poly(U) stretches</a:t>
            </a:r>
          </a:p>
        </p:txBody>
      </p:sp>
      <p:sp>
        <p:nvSpPr>
          <p:cNvPr id="348" name="- in the 5’UTR (A, B) and 3’UTR (C,D,E,F)"/>
          <p:cNvSpPr txBox="1"/>
          <p:nvPr/>
        </p:nvSpPr>
        <p:spPr>
          <a:xfrm>
            <a:off x="813763" y="3095988"/>
            <a:ext cx="473887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in the 5’UTR (A, B) and 3’UTR (C,D,E,F)</a:t>
            </a:r>
          </a:p>
        </p:txBody>
      </p:sp>
      <p:sp>
        <p:nvSpPr>
          <p:cNvPr id="349" name="B, E and F sites required for the full repression:"/>
          <p:cNvSpPr txBox="1"/>
          <p:nvPr/>
        </p:nvSpPr>
        <p:spPr>
          <a:xfrm>
            <a:off x="441229" y="5671198"/>
            <a:ext cx="542594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/>
            </a:lvl1pPr>
          </a:lstStyle>
          <a:p>
            <a:r>
              <a:t>B, E and F sites required for the full repression:</a:t>
            </a:r>
          </a:p>
        </p:txBody>
      </p:sp>
      <p:sp>
        <p:nvSpPr>
          <p:cNvPr id="350" name="- In vitro translation assays"/>
          <p:cNvSpPr txBox="1"/>
          <p:nvPr/>
        </p:nvSpPr>
        <p:spPr>
          <a:xfrm>
            <a:off x="822229" y="6272331"/>
            <a:ext cx="315315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- </a:t>
            </a:r>
            <a:r>
              <a:rPr i="1"/>
              <a:t>In vitro</a:t>
            </a:r>
            <a:r>
              <a:t> translation assays</a:t>
            </a:r>
          </a:p>
        </p:txBody>
      </p:sp>
      <p:pic>
        <p:nvPicPr>
          <p:cNvPr id="351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96" y="1993923"/>
            <a:ext cx="5239717" cy="301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99" y="5487022"/>
            <a:ext cx="5038521" cy="3019775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- drosophila embryo extract + dSXL + reporter RNAs"/>
          <p:cNvSpPr txBox="1"/>
          <p:nvPr/>
        </p:nvSpPr>
        <p:spPr>
          <a:xfrm>
            <a:off x="822229" y="6797265"/>
            <a:ext cx="607847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drosophila embryo extract + dSXL + reporter RNAs</a:t>
            </a:r>
          </a:p>
        </p:txBody>
      </p:sp>
      <p:sp>
        <p:nvSpPr>
          <p:cNvPr id="354" name="(Beckmann et al, 2005)"/>
          <p:cNvSpPr txBox="1"/>
          <p:nvPr/>
        </p:nvSpPr>
        <p:spPr>
          <a:xfrm>
            <a:off x="10633497" y="9300693"/>
            <a:ext cx="2192428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(Beckmann </a:t>
            </a:r>
            <a:r>
              <a:rPr i="1"/>
              <a:t>et al</a:t>
            </a:r>
            <a:r>
              <a:t>, 2005)</a:t>
            </a:r>
          </a:p>
        </p:txBody>
      </p:sp>
      <p:sp>
        <p:nvSpPr>
          <p:cNvPr id="355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6" name="The paradigm of msl2 transition repression"/>
          <p:cNvSpPr txBox="1"/>
          <p:nvPr/>
        </p:nvSpPr>
        <p:spPr>
          <a:xfrm>
            <a:off x="460692" y="307439"/>
            <a:ext cx="5681435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The paradigm of </a:t>
            </a:r>
            <a:r>
              <a:rPr i="1"/>
              <a:t>msl2</a:t>
            </a:r>
            <a:r>
              <a:t> transition repression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n"/>
          <p:cNvSpPr txBox="1"/>
          <p:nvPr/>
        </p:nvSpPr>
        <p:spPr>
          <a:xfrm>
            <a:off x="6071298" y="270109"/>
            <a:ext cx="91135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Plan</a:t>
            </a:r>
          </a:p>
        </p:txBody>
      </p:sp>
      <p:sp>
        <p:nvSpPr>
          <p:cNvPr id="359" name="Rectangle aux angles arrondis"/>
          <p:cNvSpPr/>
          <p:nvPr/>
        </p:nvSpPr>
        <p:spPr>
          <a:xfrm>
            <a:off x="821266" y="1301592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" name="Rectangle aux angles arrondis"/>
          <p:cNvSpPr/>
          <p:nvPr/>
        </p:nvSpPr>
        <p:spPr>
          <a:xfrm>
            <a:off x="821266" y="6543909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" name="Identification of SXL interactions"/>
          <p:cNvSpPr txBox="1"/>
          <p:nvPr/>
        </p:nvSpPr>
        <p:spPr>
          <a:xfrm>
            <a:off x="1019492" y="1357305"/>
            <a:ext cx="433923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Identification of SXL interactions</a:t>
            </a:r>
          </a:p>
        </p:txBody>
      </p:sp>
      <p:sp>
        <p:nvSpPr>
          <p:cNvPr id="362" name="SXL mRNA targets: Seeking for genes involved in sex determination"/>
          <p:cNvSpPr txBox="1"/>
          <p:nvPr/>
        </p:nvSpPr>
        <p:spPr>
          <a:xfrm>
            <a:off x="1019492" y="6599622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363" name="Introduction"/>
          <p:cNvSpPr txBox="1"/>
          <p:nvPr/>
        </p:nvSpPr>
        <p:spPr>
          <a:xfrm>
            <a:off x="1485159" y="2134854"/>
            <a:ext cx="1591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364" name="(a) Dosage compensation and the need to repress Msl2 in females"/>
          <p:cNvSpPr txBox="1"/>
          <p:nvPr/>
        </p:nvSpPr>
        <p:spPr>
          <a:xfrm>
            <a:off x="2035492" y="2655721"/>
            <a:ext cx="76847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(a) Dosage compensation and the need to repress Msl2 in females </a:t>
            </a:r>
          </a:p>
        </p:txBody>
      </p:sp>
      <p:sp>
        <p:nvSpPr>
          <p:cNvPr id="365" name="(b) Translation initiation"/>
          <p:cNvSpPr txBox="1"/>
          <p:nvPr/>
        </p:nvSpPr>
        <p:spPr>
          <a:xfrm>
            <a:off x="2035492" y="3170367"/>
            <a:ext cx="2715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(b) Translation initiation</a:t>
            </a:r>
          </a:p>
        </p:txBody>
      </p:sp>
      <p:sp>
        <p:nvSpPr>
          <p:cNvPr id="366" name="(c) The paradigm of msl2 translational repression"/>
          <p:cNvSpPr txBox="1"/>
          <p:nvPr/>
        </p:nvSpPr>
        <p:spPr>
          <a:xfrm>
            <a:off x="2035492" y="3694862"/>
            <a:ext cx="567142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(c) The paradigm of </a:t>
            </a:r>
            <a:r>
              <a:rPr i="1" dirty="0"/>
              <a:t>msl2</a:t>
            </a:r>
            <a:r>
              <a:rPr dirty="0"/>
              <a:t> translational repression</a:t>
            </a:r>
          </a:p>
        </p:txBody>
      </p:sp>
      <p:sp>
        <p:nvSpPr>
          <p:cNvPr id="367" name="Purification of SXL mRNP complexes"/>
          <p:cNvSpPr txBox="1"/>
          <p:nvPr/>
        </p:nvSpPr>
        <p:spPr>
          <a:xfrm>
            <a:off x="1493625" y="4193436"/>
            <a:ext cx="46007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368" name="(d) Two-steps mRNP purification"/>
          <p:cNvSpPr txBox="1"/>
          <p:nvPr/>
        </p:nvSpPr>
        <p:spPr>
          <a:xfrm>
            <a:off x="2043959" y="4714303"/>
            <a:ext cx="385394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(d) Two-steps mRNP purification </a:t>
            </a:r>
          </a:p>
        </p:txBody>
      </p:sp>
      <p:sp>
        <p:nvSpPr>
          <p:cNvPr id="369" name="(e) 5’UTR SXL co-factor: Held-Out-Wing"/>
          <p:cNvSpPr txBox="1"/>
          <p:nvPr/>
        </p:nvSpPr>
        <p:spPr>
          <a:xfrm>
            <a:off x="2043959" y="5228949"/>
            <a:ext cx="46680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(e) 5’UTR SXL co-factor: Held-Out-Wing</a:t>
            </a:r>
          </a:p>
        </p:txBody>
      </p:sp>
      <p:sp>
        <p:nvSpPr>
          <p:cNvPr id="370" name="(f) 3’UTR SXL co-factor: Hrp48"/>
          <p:cNvSpPr txBox="1"/>
          <p:nvPr/>
        </p:nvSpPr>
        <p:spPr>
          <a:xfrm>
            <a:off x="2043959" y="5743594"/>
            <a:ext cx="3590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(f) 3’UTR SXL co-factor: Hrp48</a:t>
            </a:r>
          </a:p>
        </p:txBody>
      </p:sp>
      <p:sp>
        <p:nvSpPr>
          <p:cNvPr id="371" name="(g) Introduction"/>
          <p:cNvSpPr txBox="1"/>
          <p:nvPr/>
        </p:nvSpPr>
        <p:spPr>
          <a:xfrm>
            <a:off x="2035492" y="7287531"/>
            <a:ext cx="1826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(g) Introduction</a:t>
            </a:r>
          </a:p>
        </p:txBody>
      </p:sp>
      <p:sp>
        <p:nvSpPr>
          <p:cNvPr id="372" name="(h) mRNAs interacting with SXL"/>
          <p:cNvSpPr txBox="1"/>
          <p:nvPr/>
        </p:nvSpPr>
        <p:spPr>
          <a:xfrm>
            <a:off x="2035492" y="7802176"/>
            <a:ext cx="366115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(h) mRNAs interacting with SXL</a:t>
            </a:r>
          </a:p>
        </p:txBody>
      </p:sp>
      <p:sp>
        <p:nvSpPr>
          <p:cNvPr id="373" name="(i) Perspectives"/>
          <p:cNvSpPr txBox="1"/>
          <p:nvPr/>
        </p:nvSpPr>
        <p:spPr>
          <a:xfrm>
            <a:off x="2035492" y="8316822"/>
            <a:ext cx="183565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(i) Perspectives</a:t>
            </a:r>
          </a:p>
        </p:txBody>
      </p:sp>
      <p:sp>
        <p:nvSpPr>
          <p:cNvPr id="374" name="Rectangle"/>
          <p:cNvSpPr/>
          <p:nvPr/>
        </p:nvSpPr>
        <p:spPr>
          <a:xfrm>
            <a:off x="618066" y="6252018"/>
            <a:ext cx="11449897" cy="2577673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" name="Rectangle"/>
          <p:cNvSpPr/>
          <p:nvPr/>
        </p:nvSpPr>
        <p:spPr>
          <a:xfrm>
            <a:off x="168165" y="2011041"/>
            <a:ext cx="11449896" cy="2007220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0" name="Two-steps mRNP purification : GST-pull down + RNA affinity purification"/>
          <p:cNvSpPr txBox="1"/>
          <p:nvPr/>
        </p:nvSpPr>
        <p:spPr>
          <a:xfrm>
            <a:off x="460692" y="307439"/>
            <a:ext cx="9502979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Two-steps mRNP purification : GST-pull down + RNA affinity purification</a:t>
            </a:r>
          </a:p>
        </p:txBody>
      </p:sp>
      <p:pic>
        <p:nvPicPr>
          <p:cNvPr id="5" name="Image 4" descr="Une image contenant capture d’écran, texte, logo, horloge&#10;&#10;Le contenu généré par l’IA peut être incorrect.">
            <a:extLst>
              <a:ext uri="{FF2B5EF4-FFF2-40B4-BE49-F238E27FC236}">
                <a16:creationId xmlns:a16="http://schemas.microsoft.com/office/drawing/2014/main" id="{ECC1C720-AB37-7EA3-56F2-21C17666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78" y="2031383"/>
            <a:ext cx="5333632" cy="2105133"/>
          </a:xfrm>
          <a:prstGeom prst="rect">
            <a:avLst/>
          </a:prstGeom>
        </p:spPr>
      </p:pic>
      <p:pic>
        <p:nvPicPr>
          <p:cNvPr id="7" name="Image 6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B197CE6-95D7-4C7F-25F6-A17890850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53" y="4755222"/>
            <a:ext cx="4892309" cy="2756628"/>
          </a:xfrm>
          <a:prstGeom prst="rect">
            <a:avLst/>
          </a:prstGeom>
        </p:spPr>
      </p:pic>
      <p:sp>
        <p:nvSpPr>
          <p:cNvPr id="8" name="HOW RNAi impairs SXL-mediated repression through msl2 5’UTR">
            <a:extLst>
              <a:ext uri="{FF2B5EF4-FFF2-40B4-BE49-F238E27FC236}">
                <a16:creationId xmlns:a16="http://schemas.microsoft.com/office/drawing/2014/main" id="{8084E808-4415-2ED1-9565-D4290B4CE1AB}"/>
              </a:ext>
            </a:extLst>
          </p:cNvPr>
          <p:cNvSpPr txBox="1"/>
          <p:nvPr/>
        </p:nvSpPr>
        <p:spPr>
          <a:xfrm>
            <a:off x="6667964" y="8253797"/>
            <a:ext cx="438100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lang="fr-FR" dirty="0">
                <a:solidFill>
                  <a:srgbClr val="0076BA"/>
                </a:solidFill>
              </a:rPr>
              <a:t>Purification of 5’UTR </a:t>
            </a:r>
            <a:r>
              <a:rPr lang="fr-FR" dirty="0" err="1">
                <a:solidFill>
                  <a:srgbClr val="0076BA"/>
                </a:solidFill>
              </a:rPr>
              <a:t>associated</a:t>
            </a:r>
            <a:r>
              <a:rPr lang="fr-FR" dirty="0">
                <a:solidFill>
                  <a:srgbClr val="0076BA"/>
                </a:solidFill>
              </a:rPr>
              <a:t> SXL</a:t>
            </a:r>
            <a:endParaRPr dirty="0">
              <a:solidFill>
                <a:srgbClr val="0076BA"/>
              </a:solidFill>
            </a:endParaRPr>
          </a:p>
        </p:txBody>
      </p:sp>
      <p:sp>
        <p:nvSpPr>
          <p:cNvPr id="9" name="Rectangle aux angles arrondis">
            <a:extLst>
              <a:ext uri="{FF2B5EF4-FFF2-40B4-BE49-F238E27FC236}">
                <a16:creationId xmlns:a16="http://schemas.microsoft.com/office/drawing/2014/main" id="{C7F1B5BE-0E01-27A7-90D5-47D1AA1EE5A8}"/>
              </a:ext>
            </a:extLst>
          </p:cNvPr>
          <p:cNvSpPr/>
          <p:nvPr/>
        </p:nvSpPr>
        <p:spPr>
          <a:xfrm>
            <a:off x="6386027" y="8130556"/>
            <a:ext cx="4944883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4" name="Image 3" descr="Une image contenant cercle, capture d’écran, text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E2EB5F91-ABA1-CF55-DD67-09866D4A7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52" y="1488624"/>
            <a:ext cx="3381609" cy="70942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uriication of SXL mRNP complexes"/>
          <p:cNvSpPr txBox="1"/>
          <p:nvPr/>
        </p:nvSpPr>
        <p:spPr>
          <a:xfrm>
            <a:off x="460692" y="307439"/>
            <a:ext cx="4874947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Puriication of SXL mRNP complexes</a:t>
            </a:r>
          </a:p>
        </p:txBody>
      </p:sp>
      <p:sp>
        <p:nvSpPr>
          <p:cNvPr id="386" name="Purification of two different SXL mRNPs (5’ and 3’UTR-specific)"/>
          <p:cNvSpPr txBox="1"/>
          <p:nvPr/>
        </p:nvSpPr>
        <p:spPr>
          <a:xfrm>
            <a:off x="2678976" y="8460629"/>
            <a:ext cx="74972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dirty="0">
                <a:solidFill>
                  <a:srgbClr val="0076BA"/>
                </a:solidFill>
              </a:rPr>
              <a:t>Purification of </a:t>
            </a:r>
            <a:r>
              <a:rPr b="1" dirty="0">
                <a:solidFill>
                  <a:srgbClr val="0076BA"/>
                </a:solidFill>
              </a:rPr>
              <a:t>two </a:t>
            </a:r>
            <a:r>
              <a:rPr dirty="0">
                <a:solidFill>
                  <a:srgbClr val="0076BA"/>
                </a:solidFill>
              </a:rPr>
              <a:t>different SXL </a:t>
            </a:r>
            <a:r>
              <a:rPr dirty="0" err="1">
                <a:solidFill>
                  <a:srgbClr val="0076BA"/>
                </a:solidFill>
              </a:rPr>
              <a:t>mRNPs</a:t>
            </a:r>
            <a:r>
              <a:rPr dirty="0">
                <a:solidFill>
                  <a:srgbClr val="0076BA"/>
                </a:solidFill>
              </a:rPr>
              <a:t> (5’ and 3’UTR-specific)</a:t>
            </a:r>
          </a:p>
        </p:txBody>
      </p:sp>
      <p:sp>
        <p:nvSpPr>
          <p:cNvPr id="387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" name="Two-steps mRNP purification : GST-pull down + RNA affinity purification"/>
          <p:cNvSpPr txBox="1"/>
          <p:nvPr/>
        </p:nvSpPr>
        <p:spPr>
          <a:xfrm>
            <a:off x="460692" y="307439"/>
            <a:ext cx="9502979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Two-steps mRNP purification : GST-pull down + RNA affinity purification</a:t>
            </a:r>
          </a:p>
        </p:txBody>
      </p:sp>
      <p:pic>
        <p:nvPicPr>
          <p:cNvPr id="5" name="Image 4" descr="Une image contenant texte, capture d’écran, cercle, logo&#10;&#10;Le contenu généré par l’IA peut être incorrect.">
            <a:extLst>
              <a:ext uri="{FF2B5EF4-FFF2-40B4-BE49-F238E27FC236}">
                <a16:creationId xmlns:a16="http://schemas.microsoft.com/office/drawing/2014/main" id="{C1E445FE-8AD6-522B-59E2-521E24914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1606266"/>
            <a:ext cx="5183938" cy="2018722"/>
          </a:xfrm>
          <a:prstGeom prst="rect">
            <a:avLst/>
          </a:prstGeom>
        </p:spPr>
      </p:pic>
      <p:pic>
        <p:nvPicPr>
          <p:cNvPr id="10" name="Image 9" descr="Une image contenant capture d’écran, électroménager, conception&#10;&#10;Le contenu généré par l’IA peut être incorrect.">
            <a:extLst>
              <a:ext uri="{FF2B5EF4-FFF2-40B4-BE49-F238E27FC236}">
                <a16:creationId xmlns:a16="http://schemas.microsoft.com/office/drawing/2014/main" id="{9F41722F-924C-70DB-5800-6835C2AF9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4130546"/>
            <a:ext cx="11206716" cy="3375192"/>
          </a:xfrm>
          <a:prstGeom prst="rect">
            <a:avLst/>
          </a:prstGeom>
        </p:spPr>
      </p:pic>
      <p:sp>
        <p:nvSpPr>
          <p:cNvPr id="12" name="Rectangle aux angles arrondis">
            <a:extLst>
              <a:ext uri="{FF2B5EF4-FFF2-40B4-BE49-F238E27FC236}">
                <a16:creationId xmlns:a16="http://schemas.microsoft.com/office/drawing/2014/main" id="{49346CF9-B1B7-8FA9-0010-F2FBA67FF6ED}"/>
              </a:ext>
            </a:extLst>
          </p:cNvPr>
          <p:cNvSpPr/>
          <p:nvPr/>
        </p:nvSpPr>
        <p:spPr>
          <a:xfrm>
            <a:off x="2599004" y="8337386"/>
            <a:ext cx="7657189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40" y="2448040"/>
            <a:ext cx="2247329" cy="413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301" y="2611579"/>
            <a:ext cx="2514494" cy="4164630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Four candidates co-factors"/>
          <p:cNvSpPr txBox="1"/>
          <p:nvPr/>
        </p:nvSpPr>
        <p:spPr>
          <a:xfrm>
            <a:off x="6141085" y="6838826"/>
            <a:ext cx="260573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rPr b="1"/>
              <a:t>Four</a:t>
            </a:r>
            <a:r>
              <a:t> candidates co-factors</a:t>
            </a:r>
          </a:p>
        </p:txBody>
      </p:sp>
      <p:pic>
        <p:nvPicPr>
          <p:cNvPr id="393" name="vidéo-collée.png" descr="vidéo-collé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2" y="2280651"/>
            <a:ext cx="4806696" cy="197922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in the 5’UTR"/>
          <p:cNvSpPr txBox="1"/>
          <p:nvPr/>
        </p:nvSpPr>
        <p:spPr>
          <a:xfrm>
            <a:off x="6822211" y="7093993"/>
            <a:ext cx="1243484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in the 5’UTR</a:t>
            </a:r>
          </a:p>
        </p:txBody>
      </p:sp>
      <p:sp>
        <p:nvSpPr>
          <p:cNvPr id="395" name="Three candidates co-factors"/>
          <p:cNvSpPr txBox="1"/>
          <p:nvPr/>
        </p:nvSpPr>
        <p:spPr>
          <a:xfrm>
            <a:off x="9435465" y="6837266"/>
            <a:ext cx="2714854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rPr b="1"/>
              <a:t>Three</a:t>
            </a:r>
            <a:r>
              <a:t> candidates co-factors</a:t>
            </a:r>
          </a:p>
        </p:txBody>
      </p:sp>
      <p:sp>
        <p:nvSpPr>
          <p:cNvPr id="396" name="in the 3’UTR (+UNR)"/>
          <p:cNvSpPr txBox="1"/>
          <p:nvPr/>
        </p:nvSpPr>
        <p:spPr>
          <a:xfrm>
            <a:off x="9813010" y="7092433"/>
            <a:ext cx="1959764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in the 3’UTR (+UNR)</a:t>
            </a:r>
          </a:p>
        </p:txBody>
      </p:sp>
      <p:sp>
        <p:nvSpPr>
          <p:cNvPr id="397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8" name="Two-steps mRNP purification : GST-pull down + RNA affinity purification"/>
          <p:cNvSpPr txBox="1"/>
          <p:nvPr/>
        </p:nvSpPr>
        <p:spPr>
          <a:xfrm>
            <a:off x="460692" y="307439"/>
            <a:ext cx="9502979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Two-steps mRNP purification : GST-pull down + RNA affinity purification</a:t>
            </a:r>
          </a:p>
        </p:txBody>
      </p:sp>
      <p:sp>
        <p:nvSpPr>
          <p:cNvPr id="2" name="Purification of two different SXL mRNPs (5’ and 3’UTR-specific)">
            <a:extLst>
              <a:ext uri="{FF2B5EF4-FFF2-40B4-BE49-F238E27FC236}">
                <a16:creationId xmlns:a16="http://schemas.microsoft.com/office/drawing/2014/main" id="{33304C2F-065F-EBCD-5540-0661758D9F72}"/>
              </a:ext>
            </a:extLst>
          </p:cNvPr>
          <p:cNvSpPr txBox="1"/>
          <p:nvPr/>
        </p:nvSpPr>
        <p:spPr>
          <a:xfrm>
            <a:off x="4122742" y="8595845"/>
            <a:ext cx="475931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lang="fr-FR" dirty="0">
                <a:solidFill>
                  <a:srgbClr val="0076BA"/>
                </a:solidFill>
              </a:rPr>
              <a:t>Identification of SXL candidate </a:t>
            </a:r>
            <a:r>
              <a:rPr lang="fr-FR" dirty="0" err="1">
                <a:solidFill>
                  <a:srgbClr val="0076BA"/>
                </a:solidFill>
              </a:rPr>
              <a:t>co-factors</a:t>
            </a:r>
            <a:endParaRPr dirty="0">
              <a:solidFill>
                <a:srgbClr val="0076BA"/>
              </a:solidFill>
            </a:endParaRPr>
          </a:p>
        </p:txBody>
      </p:sp>
      <p:sp>
        <p:nvSpPr>
          <p:cNvPr id="3" name="Rectangle aux angles arrondis">
            <a:extLst>
              <a:ext uri="{FF2B5EF4-FFF2-40B4-BE49-F238E27FC236}">
                <a16:creationId xmlns:a16="http://schemas.microsoft.com/office/drawing/2014/main" id="{1ED76FAC-4EAE-46AC-70EF-EB4B63029961}"/>
              </a:ext>
            </a:extLst>
          </p:cNvPr>
          <p:cNvSpPr/>
          <p:nvPr/>
        </p:nvSpPr>
        <p:spPr>
          <a:xfrm>
            <a:off x="3899374" y="8472602"/>
            <a:ext cx="5206053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n"/>
          <p:cNvSpPr txBox="1"/>
          <p:nvPr/>
        </p:nvSpPr>
        <p:spPr>
          <a:xfrm>
            <a:off x="6071298" y="270109"/>
            <a:ext cx="91135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Plan</a:t>
            </a:r>
          </a:p>
        </p:txBody>
      </p:sp>
      <p:sp>
        <p:nvSpPr>
          <p:cNvPr id="401" name="Rectangle aux angles arrondis"/>
          <p:cNvSpPr/>
          <p:nvPr/>
        </p:nvSpPr>
        <p:spPr>
          <a:xfrm>
            <a:off x="821266" y="1301592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Rectangle aux angles arrondis"/>
          <p:cNvSpPr/>
          <p:nvPr/>
        </p:nvSpPr>
        <p:spPr>
          <a:xfrm>
            <a:off x="821266" y="6543909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" name="Identification of SXL interactions"/>
          <p:cNvSpPr txBox="1"/>
          <p:nvPr/>
        </p:nvSpPr>
        <p:spPr>
          <a:xfrm>
            <a:off x="1019492" y="1357305"/>
            <a:ext cx="433923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Identification of SXL interactions</a:t>
            </a:r>
          </a:p>
        </p:txBody>
      </p:sp>
      <p:sp>
        <p:nvSpPr>
          <p:cNvPr id="404" name="SXL mRNA targets: Seeking for genes involved in sex determination"/>
          <p:cNvSpPr txBox="1"/>
          <p:nvPr/>
        </p:nvSpPr>
        <p:spPr>
          <a:xfrm>
            <a:off x="1019492" y="6599622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405" name="Introduction"/>
          <p:cNvSpPr txBox="1"/>
          <p:nvPr/>
        </p:nvSpPr>
        <p:spPr>
          <a:xfrm>
            <a:off x="1485159" y="2134854"/>
            <a:ext cx="1591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406" name="(a) Dosage compensation and the need to repress Msl2 in females"/>
          <p:cNvSpPr txBox="1"/>
          <p:nvPr/>
        </p:nvSpPr>
        <p:spPr>
          <a:xfrm>
            <a:off x="2035492" y="2655721"/>
            <a:ext cx="76847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(a) Dosage compensation and the need to repress Msl2 in females </a:t>
            </a:r>
          </a:p>
        </p:txBody>
      </p:sp>
      <p:sp>
        <p:nvSpPr>
          <p:cNvPr id="407" name="(b) Translation initiation"/>
          <p:cNvSpPr txBox="1"/>
          <p:nvPr/>
        </p:nvSpPr>
        <p:spPr>
          <a:xfrm>
            <a:off x="2035492" y="3170367"/>
            <a:ext cx="2715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(b) Translation initiation</a:t>
            </a:r>
          </a:p>
        </p:txBody>
      </p:sp>
      <p:sp>
        <p:nvSpPr>
          <p:cNvPr id="408" name="(c) The paradigm of msl2 translational repression"/>
          <p:cNvSpPr txBox="1"/>
          <p:nvPr/>
        </p:nvSpPr>
        <p:spPr>
          <a:xfrm>
            <a:off x="2035492" y="3694862"/>
            <a:ext cx="567142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(c) The paradigm of </a:t>
            </a:r>
            <a:r>
              <a:rPr i="1" dirty="0"/>
              <a:t>msl2</a:t>
            </a:r>
            <a:r>
              <a:rPr dirty="0"/>
              <a:t> translational repression</a:t>
            </a:r>
          </a:p>
        </p:txBody>
      </p:sp>
      <p:sp>
        <p:nvSpPr>
          <p:cNvPr id="409" name="Purification of SXL mRNP complexes"/>
          <p:cNvSpPr txBox="1"/>
          <p:nvPr/>
        </p:nvSpPr>
        <p:spPr>
          <a:xfrm>
            <a:off x="1493625" y="4193436"/>
            <a:ext cx="46007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410" name="(d) Two-steps mRNP purification"/>
          <p:cNvSpPr txBox="1"/>
          <p:nvPr/>
        </p:nvSpPr>
        <p:spPr>
          <a:xfrm>
            <a:off x="2043959" y="4714303"/>
            <a:ext cx="385394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(d) Two-steps mRNP purification </a:t>
            </a:r>
          </a:p>
        </p:txBody>
      </p:sp>
      <p:sp>
        <p:nvSpPr>
          <p:cNvPr id="411" name="(e) 5’UTR SXL co-factor: Held-Out-Wing"/>
          <p:cNvSpPr txBox="1"/>
          <p:nvPr/>
        </p:nvSpPr>
        <p:spPr>
          <a:xfrm>
            <a:off x="2043959" y="5228949"/>
            <a:ext cx="46680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(e) 5’UTR SXL co-factor: Held-Out-Wing</a:t>
            </a:r>
          </a:p>
        </p:txBody>
      </p:sp>
      <p:sp>
        <p:nvSpPr>
          <p:cNvPr id="412" name="(f) 3’UTR SXL co-factor: Hrp48"/>
          <p:cNvSpPr txBox="1"/>
          <p:nvPr/>
        </p:nvSpPr>
        <p:spPr>
          <a:xfrm>
            <a:off x="2043959" y="5743594"/>
            <a:ext cx="3590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(f) 3’UTR SXL co-factor: Hrp48</a:t>
            </a:r>
          </a:p>
        </p:txBody>
      </p:sp>
      <p:sp>
        <p:nvSpPr>
          <p:cNvPr id="413" name="(g) Introduction"/>
          <p:cNvSpPr txBox="1"/>
          <p:nvPr/>
        </p:nvSpPr>
        <p:spPr>
          <a:xfrm>
            <a:off x="2035492" y="7287531"/>
            <a:ext cx="1826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(g) Introduction</a:t>
            </a:r>
          </a:p>
        </p:txBody>
      </p:sp>
      <p:sp>
        <p:nvSpPr>
          <p:cNvPr id="414" name="(h) mRNAs interacting with SXL"/>
          <p:cNvSpPr txBox="1"/>
          <p:nvPr/>
        </p:nvSpPr>
        <p:spPr>
          <a:xfrm>
            <a:off x="2035492" y="7802176"/>
            <a:ext cx="366115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(h) mRNAs interacting with SXL</a:t>
            </a:r>
          </a:p>
        </p:txBody>
      </p:sp>
      <p:sp>
        <p:nvSpPr>
          <p:cNvPr id="415" name="(i) Perspectives"/>
          <p:cNvSpPr txBox="1"/>
          <p:nvPr/>
        </p:nvSpPr>
        <p:spPr>
          <a:xfrm>
            <a:off x="2035492" y="8316822"/>
            <a:ext cx="183565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(i) Perspectives</a:t>
            </a:r>
          </a:p>
        </p:txBody>
      </p:sp>
      <p:sp>
        <p:nvSpPr>
          <p:cNvPr id="416" name="Rectangle"/>
          <p:cNvSpPr/>
          <p:nvPr/>
        </p:nvSpPr>
        <p:spPr>
          <a:xfrm>
            <a:off x="618066" y="5743594"/>
            <a:ext cx="11449897" cy="3086097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7" name="Rectangle"/>
          <p:cNvSpPr/>
          <p:nvPr/>
        </p:nvSpPr>
        <p:spPr>
          <a:xfrm>
            <a:off x="168165" y="2011042"/>
            <a:ext cx="11449896" cy="2073260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8" name="Rectangle"/>
          <p:cNvSpPr/>
          <p:nvPr/>
        </p:nvSpPr>
        <p:spPr>
          <a:xfrm>
            <a:off x="168165" y="4562631"/>
            <a:ext cx="11449896" cy="628338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1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  <p:pic>
        <p:nvPicPr>
          <p:cNvPr id="422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83" y="3531982"/>
            <a:ext cx="8119628" cy="1588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92" y="6430963"/>
            <a:ext cx="7224609" cy="2596621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HOW = RNA binding protein involved in mRNA processing"/>
          <p:cNvSpPr txBox="1"/>
          <p:nvPr/>
        </p:nvSpPr>
        <p:spPr>
          <a:xfrm>
            <a:off x="2646051" y="1513310"/>
            <a:ext cx="771269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HOW = RNA binding protein involved in mRNA processing</a:t>
            </a:r>
          </a:p>
        </p:txBody>
      </p:sp>
      <p:sp>
        <p:nvSpPr>
          <p:cNvPr id="425" name="Two characterized isoforms:"/>
          <p:cNvSpPr txBox="1"/>
          <p:nvPr/>
        </p:nvSpPr>
        <p:spPr>
          <a:xfrm>
            <a:off x="741051" y="2744048"/>
            <a:ext cx="329819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/>
            </a:lvl1pPr>
          </a:lstStyle>
          <a:p>
            <a:r>
              <a:t>Two characterized isoforms:</a:t>
            </a:r>
          </a:p>
        </p:txBody>
      </p:sp>
      <p:sp>
        <p:nvSpPr>
          <p:cNvPr id="426" name="Biological functions / molecular mechanisms:"/>
          <p:cNvSpPr txBox="1"/>
          <p:nvPr/>
        </p:nvSpPr>
        <p:spPr>
          <a:xfrm>
            <a:off x="741051" y="5508862"/>
            <a:ext cx="53223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/>
            </a:lvl1pPr>
          </a:lstStyle>
          <a:p>
            <a:r>
              <a:t>Biological functions / molecular mechanisms: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53" y="3522699"/>
            <a:ext cx="4961408" cy="2317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96" y="3862868"/>
            <a:ext cx="4233348" cy="3282779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In vitro translation assays in HOW RNAi cells:"/>
          <p:cNvSpPr txBox="1"/>
          <p:nvPr/>
        </p:nvSpPr>
        <p:spPr>
          <a:xfrm>
            <a:off x="472607" y="1519622"/>
            <a:ext cx="601092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In vitro translation assays in HOW RNAi cells:</a:t>
            </a:r>
          </a:p>
        </p:txBody>
      </p:sp>
      <p:sp>
        <p:nvSpPr>
          <p:cNvPr id="431" name="HOW RNAi impairs SXL-mediated repression through msl2 5’UTR"/>
          <p:cNvSpPr txBox="1"/>
          <p:nvPr/>
        </p:nvSpPr>
        <p:spPr>
          <a:xfrm>
            <a:off x="2723768" y="8357221"/>
            <a:ext cx="761426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dirty="0">
                <a:solidFill>
                  <a:srgbClr val="0076BA"/>
                </a:solidFill>
              </a:rPr>
              <a:t>HOW RNAi impairs SXL-mediated repression through </a:t>
            </a:r>
            <a:r>
              <a:rPr i="1" dirty="0">
                <a:solidFill>
                  <a:srgbClr val="0076BA"/>
                </a:solidFill>
              </a:rPr>
              <a:t>msl2 </a:t>
            </a:r>
            <a:r>
              <a:rPr dirty="0">
                <a:solidFill>
                  <a:srgbClr val="0076BA"/>
                </a:solidFill>
              </a:rPr>
              <a:t>5’UTR</a:t>
            </a:r>
          </a:p>
        </p:txBody>
      </p:sp>
      <p:sp>
        <p:nvSpPr>
          <p:cNvPr id="432" name="Rectangle aux angles arrondis"/>
          <p:cNvSpPr/>
          <p:nvPr/>
        </p:nvSpPr>
        <p:spPr>
          <a:xfrm>
            <a:off x="2579914" y="8233978"/>
            <a:ext cx="7854043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sz="2200" dirty="0">
              <a:solidFill>
                <a:srgbClr val="FFFFFF"/>
              </a:solidFill>
              <a:latin typeface="Helvetica Neue Medium"/>
            </a:endParaRPr>
          </a:p>
        </p:txBody>
      </p:sp>
      <p:pic>
        <p:nvPicPr>
          <p:cNvPr id="433" name="betaGal_constructs.png" descr="betaGal_construc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980" y="2139151"/>
            <a:ext cx="3420060" cy="1439663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5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16" y="2501899"/>
            <a:ext cx="5402622" cy="267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73" y="5714856"/>
            <a:ext cx="4274553" cy="2087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vidéo-collée.png" descr="vidéo-collé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743" y="3354559"/>
            <a:ext cx="3265279" cy="3536548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Potential HOW Responsive Elements (HRE) present in msl2 5’UTR"/>
          <p:cNvSpPr txBox="1"/>
          <p:nvPr/>
        </p:nvSpPr>
        <p:spPr>
          <a:xfrm>
            <a:off x="472607" y="1519622"/>
            <a:ext cx="8727161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Potential HOW Responsive Elements (HRE) present in </a:t>
            </a:r>
            <a:r>
              <a:rPr i="1"/>
              <a:t>msl2</a:t>
            </a:r>
            <a:r>
              <a:t> 5’UTR</a:t>
            </a:r>
          </a:p>
        </p:txBody>
      </p:sp>
      <p:sp>
        <p:nvSpPr>
          <p:cNvPr id="443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4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109DFC5-E805-CBC0-20F8-7BF95413136B}"/>
              </a:ext>
            </a:extLst>
          </p:cNvPr>
          <p:cNvGrpSpPr/>
          <p:nvPr/>
        </p:nvGrpSpPr>
        <p:grpSpPr>
          <a:xfrm>
            <a:off x="3587750" y="8437698"/>
            <a:ext cx="5829301" cy="626075"/>
            <a:chOff x="3608613" y="8437698"/>
            <a:chExt cx="5829301" cy="626075"/>
          </a:xfrm>
        </p:grpSpPr>
        <p:sp>
          <p:nvSpPr>
            <p:cNvPr id="441" name="HOW binding to HREs mediates msl2 silencing"/>
            <p:cNvSpPr txBox="1"/>
            <p:nvPr/>
          </p:nvSpPr>
          <p:spPr>
            <a:xfrm>
              <a:off x="3798960" y="8601831"/>
              <a:ext cx="5448607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000"/>
              </a:pPr>
              <a:r>
                <a:rPr dirty="0">
                  <a:solidFill>
                    <a:srgbClr val="0076BA"/>
                  </a:solidFill>
                </a:rPr>
                <a:t>HOW binding to HREs mediates </a:t>
              </a:r>
              <a:r>
                <a:rPr i="1" dirty="0">
                  <a:solidFill>
                    <a:srgbClr val="0076BA"/>
                  </a:solidFill>
                </a:rPr>
                <a:t>msl2</a:t>
              </a:r>
              <a:r>
                <a:rPr dirty="0">
                  <a:solidFill>
                    <a:srgbClr val="0076BA"/>
                  </a:solidFill>
                </a:rPr>
                <a:t> silencing</a:t>
              </a:r>
            </a:p>
          </p:txBody>
        </p:sp>
        <p:sp>
          <p:nvSpPr>
            <p:cNvPr id="3" name="Rectangle aux angles arrondis">
              <a:extLst>
                <a:ext uri="{FF2B5EF4-FFF2-40B4-BE49-F238E27FC236}">
                  <a16:creationId xmlns:a16="http://schemas.microsoft.com/office/drawing/2014/main" id="{A2430B35-0ECC-6437-EC31-682CF1FDF115}"/>
                </a:ext>
              </a:extLst>
            </p:cNvPr>
            <p:cNvSpPr/>
            <p:nvPr/>
          </p:nvSpPr>
          <p:spPr>
            <a:xfrm>
              <a:off x="3608613" y="8437698"/>
              <a:ext cx="5829301" cy="626075"/>
            </a:xfrm>
            <a:prstGeom prst="roundRect">
              <a:avLst>
                <a:gd name="adj" fmla="val 30428"/>
              </a:avLst>
            </a:prstGeom>
            <a:solidFill>
              <a:srgbClr val="A3D3FB">
                <a:alpha val="2180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</a:pPr>
              <a:endParaRPr sz="2200" dirty="0">
                <a:solidFill>
                  <a:srgbClr val="FFFFFF"/>
                </a:solidFill>
                <a:latin typeface="Helvetica Neue Medium"/>
              </a:endParaR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8654B-B8E5-858B-A623-8D96C26AE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907315A2-C115-AE6D-2F91-8013C59F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837"/>
            <a:ext cx="13004800" cy="5474618"/>
          </a:xfrm>
          <a:prstGeom prst="rect">
            <a:avLst/>
          </a:prstGeom>
        </p:spPr>
      </p:pic>
      <p:sp>
        <p:nvSpPr>
          <p:cNvPr id="180" name="Sex determination, chromosome composition and SXL">
            <a:extLst>
              <a:ext uri="{FF2B5EF4-FFF2-40B4-BE49-F238E27FC236}">
                <a16:creationId xmlns:a16="http://schemas.microsoft.com/office/drawing/2014/main" id="{3F94D8E7-C3CA-6A4E-43AD-822951A6CB2C}"/>
              </a:ext>
            </a:extLst>
          </p:cNvPr>
          <p:cNvSpPr txBox="1"/>
          <p:nvPr/>
        </p:nvSpPr>
        <p:spPr>
          <a:xfrm>
            <a:off x="1496821" y="291288"/>
            <a:ext cx="1011014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>
                <a:solidFill>
                  <a:srgbClr val="0076BA"/>
                </a:solidFill>
              </a:rPr>
              <a:t>Sex determination, chromosome composition and SXL</a:t>
            </a:r>
          </a:p>
        </p:txBody>
      </p:sp>
      <p:sp>
        <p:nvSpPr>
          <p:cNvPr id="181" name="(Adapted from Penalva and Sanchez, 2003)">
            <a:extLst>
              <a:ext uri="{FF2B5EF4-FFF2-40B4-BE49-F238E27FC236}">
                <a16:creationId xmlns:a16="http://schemas.microsoft.com/office/drawing/2014/main" id="{644F3E44-858E-6D2A-7476-70AB7614D326}"/>
              </a:ext>
            </a:extLst>
          </p:cNvPr>
          <p:cNvSpPr txBox="1"/>
          <p:nvPr/>
        </p:nvSpPr>
        <p:spPr>
          <a:xfrm>
            <a:off x="8699711" y="9199253"/>
            <a:ext cx="409406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i="1"/>
              <a:t>(Adapted from Penalva and Sanchez, 2003)</a:t>
            </a:r>
          </a:p>
        </p:txBody>
      </p:sp>
      <p:pic>
        <p:nvPicPr>
          <p:cNvPr id="183" name="vidéo-collée.png" descr="vidéo-collée.png">
            <a:extLst>
              <a:ext uri="{FF2B5EF4-FFF2-40B4-BE49-F238E27FC236}">
                <a16:creationId xmlns:a16="http://schemas.microsoft.com/office/drawing/2014/main" id="{F2382257-2C1C-A0B2-CE38-E210611F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21" y="2429878"/>
            <a:ext cx="1014977" cy="1114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vidéo-collée.png" descr="vidéo-collée.png">
            <a:extLst>
              <a:ext uri="{FF2B5EF4-FFF2-40B4-BE49-F238E27FC236}">
                <a16:creationId xmlns:a16="http://schemas.microsoft.com/office/drawing/2014/main" id="{51490E04-5FBA-BC6E-6F9E-E0822E8BD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602" y="2429878"/>
            <a:ext cx="995076" cy="12935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145210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23" y="3262206"/>
            <a:ext cx="4769427" cy="259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728" y="2406649"/>
            <a:ext cx="3672956" cy="494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HOW(L) and mutants overexpression in HOW-depleted cells:"/>
          <p:cNvSpPr txBox="1"/>
          <p:nvPr/>
        </p:nvSpPr>
        <p:spPr>
          <a:xfrm>
            <a:off x="472607" y="1519622"/>
            <a:ext cx="801385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HOW(L) and mutants overexpression in HOW-depleted cells:</a:t>
            </a:r>
          </a:p>
        </p:txBody>
      </p:sp>
      <p:sp>
        <p:nvSpPr>
          <p:cNvPr id="449" name="HOW(L), but not mutants lacking RNA binding activity, restore msl2 silencing"/>
          <p:cNvSpPr txBox="1"/>
          <p:nvPr/>
        </p:nvSpPr>
        <p:spPr>
          <a:xfrm>
            <a:off x="2114422" y="8152373"/>
            <a:ext cx="880529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>
                <a:solidFill>
                  <a:srgbClr val="0076BA"/>
                </a:solidFill>
              </a:rPr>
              <a:t>HOW(L), but not mutants lacking RNA binding activity, restore </a:t>
            </a:r>
            <a:r>
              <a:rPr i="1">
                <a:solidFill>
                  <a:srgbClr val="0076BA"/>
                </a:solidFill>
              </a:rPr>
              <a:t>msl2</a:t>
            </a:r>
            <a:r>
              <a:rPr>
                <a:solidFill>
                  <a:srgbClr val="0076BA"/>
                </a:solidFill>
              </a:rPr>
              <a:t> silencing</a:t>
            </a:r>
          </a:p>
        </p:txBody>
      </p:sp>
      <p:sp>
        <p:nvSpPr>
          <p:cNvPr id="451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2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  <p:sp>
        <p:nvSpPr>
          <p:cNvPr id="3" name="Rectangle aux angles arrondis">
            <a:extLst>
              <a:ext uri="{FF2B5EF4-FFF2-40B4-BE49-F238E27FC236}">
                <a16:creationId xmlns:a16="http://schemas.microsoft.com/office/drawing/2014/main" id="{E5EE015D-EF4B-3360-1712-7EF1928C0401}"/>
              </a:ext>
            </a:extLst>
          </p:cNvPr>
          <p:cNvSpPr/>
          <p:nvPr/>
        </p:nvSpPr>
        <p:spPr>
          <a:xfrm>
            <a:off x="1981434" y="8008504"/>
            <a:ext cx="9041932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sz="2200" dirty="0">
              <a:solidFill>
                <a:srgbClr val="FFFFFF"/>
              </a:solidFill>
              <a:latin typeface="Helvetica Neue Medium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96" y="3989027"/>
            <a:ext cx="3295985" cy="17755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7" name="Grouper"/>
          <p:cNvGrpSpPr/>
          <p:nvPr/>
        </p:nvGrpSpPr>
        <p:grpSpPr>
          <a:xfrm>
            <a:off x="6559878" y="2217023"/>
            <a:ext cx="4848826" cy="4484669"/>
            <a:chOff x="0" y="0"/>
            <a:chExt cx="4848824" cy="4484668"/>
          </a:xfrm>
        </p:grpSpPr>
        <p:pic>
          <p:nvPicPr>
            <p:cNvPr id="455" name="vidéo-collée.png" descr="vidéo-collé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707" y="213990"/>
              <a:ext cx="4541118" cy="4270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6" name="Rectangle"/>
            <p:cNvSpPr/>
            <p:nvPr/>
          </p:nvSpPr>
          <p:spPr>
            <a:xfrm>
              <a:off x="0" y="0"/>
              <a:ext cx="647635" cy="9363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8" name="Study of HOW and SXL interaction:"/>
          <p:cNvSpPr txBox="1"/>
          <p:nvPr/>
        </p:nvSpPr>
        <p:spPr>
          <a:xfrm>
            <a:off x="472607" y="1519622"/>
            <a:ext cx="471867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Study of HOW and SXL interaction:</a:t>
            </a:r>
          </a:p>
        </p:txBody>
      </p:sp>
      <p:sp>
        <p:nvSpPr>
          <p:cNvPr id="459" name="HOW and SXL interact directly, in the absence of RNA"/>
          <p:cNvSpPr txBox="1"/>
          <p:nvPr/>
        </p:nvSpPr>
        <p:spPr>
          <a:xfrm>
            <a:off x="3382518" y="8061265"/>
            <a:ext cx="628377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dirty="0">
                <a:solidFill>
                  <a:srgbClr val="0076BA"/>
                </a:solidFill>
              </a:rPr>
              <a:t>HOW and SXL interact directly, in the absence of RNA</a:t>
            </a:r>
          </a:p>
        </p:txBody>
      </p:sp>
      <p:sp>
        <p:nvSpPr>
          <p:cNvPr id="460" name="Rectangle aux angles arrondis"/>
          <p:cNvSpPr/>
          <p:nvPr/>
        </p:nvSpPr>
        <p:spPr>
          <a:xfrm>
            <a:off x="2932472" y="7938022"/>
            <a:ext cx="7139856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1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2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48" y="2731806"/>
            <a:ext cx="3278130" cy="3907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16" y="2731806"/>
            <a:ext cx="3720674" cy="4227577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HOW cooperates with SXL"/>
          <p:cNvSpPr txBox="1"/>
          <p:nvPr/>
        </p:nvSpPr>
        <p:spPr>
          <a:xfrm>
            <a:off x="1691444" y="7313736"/>
            <a:ext cx="322203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rPr>
                <a:solidFill>
                  <a:srgbClr val="0076BA"/>
                </a:solidFill>
              </a:rPr>
              <a:t>HOW cooperates with SXL </a:t>
            </a:r>
          </a:p>
        </p:txBody>
      </p:sp>
      <p:sp>
        <p:nvSpPr>
          <p:cNvPr id="467" name="to promote nuclear mRNA retention"/>
          <p:cNvSpPr txBox="1"/>
          <p:nvPr/>
        </p:nvSpPr>
        <p:spPr>
          <a:xfrm>
            <a:off x="1236190" y="7690799"/>
            <a:ext cx="413254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rPr>
                <a:solidFill>
                  <a:srgbClr val="0076BA"/>
                </a:solidFill>
              </a:rPr>
              <a:t>to promote nuclear mRNA retention</a:t>
            </a:r>
          </a:p>
        </p:txBody>
      </p:sp>
      <p:sp>
        <p:nvSpPr>
          <p:cNvPr id="468" name="SXL and HOW cause nuclear accumulation"/>
          <p:cNvSpPr txBox="1"/>
          <p:nvPr/>
        </p:nvSpPr>
        <p:spPr>
          <a:xfrm>
            <a:off x="7156238" y="7305269"/>
            <a:ext cx="503342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rPr dirty="0">
                <a:solidFill>
                  <a:srgbClr val="0076BA"/>
                </a:solidFill>
              </a:rPr>
              <a:t>SXL and HOW cause nuclear accumulation</a:t>
            </a:r>
          </a:p>
        </p:txBody>
      </p:sp>
      <p:sp>
        <p:nvSpPr>
          <p:cNvPr id="469" name="of endogenous msl2 mRNA"/>
          <p:cNvSpPr txBox="1"/>
          <p:nvPr/>
        </p:nvSpPr>
        <p:spPr>
          <a:xfrm>
            <a:off x="8053920" y="7690799"/>
            <a:ext cx="323806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2000"/>
            </a:pPr>
            <a:r>
              <a:rPr>
                <a:solidFill>
                  <a:srgbClr val="0076BA"/>
                </a:solidFill>
              </a:rPr>
              <a:t>of endogenous </a:t>
            </a:r>
            <a:r>
              <a:rPr i="1">
                <a:solidFill>
                  <a:srgbClr val="0076BA"/>
                </a:solidFill>
              </a:rPr>
              <a:t>msl2</a:t>
            </a:r>
            <a:r>
              <a:rPr>
                <a:solidFill>
                  <a:srgbClr val="0076BA"/>
                </a:solidFill>
              </a:rPr>
              <a:t> mRNA</a:t>
            </a:r>
          </a:p>
        </p:txBody>
      </p:sp>
      <p:sp>
        <p:nvSpPr>
          <p:cNvPr id="470" name="Mechanism of HOW for msl2 silencing:"/>
          <p:cNvSpPr txBox="1"/>
          <p:nvPr/>
        </p:nvSpPr>
        <p:spPr>
          <a:xfrm>
            <a:off x="472607" y="1519622"/>
            <a:ext cx="518369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Mechanism of HOW for </a:t>
            </a:r>
            <a:r>
              <a:rPr i="1"/>
              <a:t>msl2</a:t>
            </a:r>
            <a:r>
              <a:t> silencing:</a:t>
            </a:r>
          </a:p>
        </p:txBody>
      </p:sp>
      <p:sp>
        <p:nvSpPr>
          <p:cNvPr id="471" name="Rectangle aux angles arrondis"/>
          <p:cNvSpPr/>
          <p:nvPr/>
        </p:nvSpPr>
        <p:spPr>
          <a:xfrm>
            <a:off x="7010046" y="7196960"/>
            <a:ext cx="5325814" cy="987678"/>
          </a:xfrm>
          <a:prstGeom prst="roundRect">
            <a:avLst>
              <a:gd name="adj" fmla="val 17426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472" name="Rectangle aux angles arrondis"/>
          <p:cNvSpPr/>
          <p:nvPr/>
        </p:nvSpPr>
        <p:spPr>
          <a:xfrm>
            <a:off x="746406" y="7196960"/>
            <a:ext cx="5325814" cy="987678"/>
          </a:xfrm>
          <a:prstGeom prst="roundRect">
            <a:avLst>
              <a:gd name="adj" fmla="val 17426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3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86" y="2900250"/>
            <a:ext cx="7537188" cy="3448894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Carré"/>
          <p:cNvSpPr/>
          <p:nvPr/>
        </p:nvSpPr>
        <p:spPr>
          <a:xfrm>
            <a:off x="1637453" y="236558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8" name="Effect of HOW depletion on msl2 in vivo:"/>
          <p:cNvSpPr txBox="1"/>
          <p:nvPr/>
        </p:nvSpPr>
        <p:spPr>
          <a:xfrm>
            <a:off x="472607" y="1519622"/>
            <a:ext cx="5373561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Effect of HOW depletion on </a:t>
            </a:r>
            <a:r>
              <a:rPr i="1"/>
              <a:t>msl2</a:t>
            </a:r>
            <a:r>
              <a:t> </a:t>
            </a:r>
            <a:r>
              <a:rPr i="1"/>
              <a:t>in vivo</a:t>
            </a:r>
            <a:r>
              <a:t>:</a:t>
            </a:r>
          </a:p>
        </p:txBody>
      </p:sp>
      <p:sp>
        <p:nvSpPr>
          <p:cNvPr id="479" name="HOW cooperates with SXL to repress msl2 expression in Drosophila larvae"/>
          <p:cNvSpPr txBox="1"/>
          <p:nvPr/>
        </p:nvSpPr>
        <p:spPr>
          <a:xfrm>
            <a:off x="2191124" y="7676584"/>
            <a:ext cx="862255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2000"/>
            </a:pPr>
            <a:r>
              <a:rPr dirty="0">
                <a:solidFill>
                  <a:srgbClr val="0076BA"/>
                </a:solidFill>
              </a:rPr>
              <a:t>HOW cooperates with SXL to repress </a:t>
            </a:r>
            <a:r>
              <a:rPr i="1" dirty="0">
                <a:solidFill>
                  <a:srgbClr val="0076BA"/>
                </a:solidFill>
              </a:rPr>
              <a:t>msl2</a:t>
            </a:r>
            <a:r>
              <a:rPr dirty="0">
                <a:solidFill>
                  <a:srgbClr val="0076BA"/>
                </a:solidFill>
              </a:rPr>
              <a:t> expression in </a:t>
            </a:r>
            <a:r>
              <a:rPr i="1" dirty="0">
                <a:solidFill>
                  <a:srgbClr val="0076BA"/>
                </a:solidFill>
              </a:rPr>
              <a:t>Drosophila</a:t>
            </a:r>
            <a:r>
              <a:rPr dirty="0">
                <a:solidFill>
                  <a:srgbClr val="0076BA"/>
                </a:solidFill>
              </a:rPr>
              <a:t> larvae</a:t>
            </a:r>
          </a:p>
        </p:txBody>
      </p:sp>
      <p:sp>
        <p:nvSpPr>
          <p:cNvPr id="480" name="Rectangle aux angles arrondis"/>
          <p:cNvSpPr/>
          <p:nvPr/>
        </p:nvSpPr>
        <p:spPr>
          <a:xfrm>
            <a:off x="1743855" y="7601544"/>
            <a:ext cx="9517090" cy="560449"/>
          </a:xfrm>
          <a:prstGeom prst="roundRect">
            <a:avLst>
              <a:gd name="adj" fmla="val 33991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1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2" name="5’UTR co-factor: Hold-Out-Wing"/>
          <p:cNvSpPr txBox="1"/>
          <p:nvPr/>
        </p:nvSpPr>
        <p:spPr>
          <a:xfrm>
            <a:off x="460692" y="307439"/>
            <a:ext cx="43611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5’UTR co-factor: Hold-Out-Wing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n"/>
          <p:cNvSpPr txBox="1"/>
          <p:nvPr/>
        </p:nvSpPr>
        <p:spPr>
          <a:xfrm>
            <a:off x="6071298" y="270109"/>
            <a:ext cx="91135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Plan</a:t>
            </a:r>
          </a:p>
        </p:txBody>
      </p:sp>
      <p:sp>
        <p:nvSpPr>
          <p:cNvPr id="485" name="Rectangle aux angles arrondis"/>
          <p:cNvSpPr/>
          <p:nvPr/>
        </p:nvSpPr>
        <p:spPr>
          <a:xfrm>
            <a:off x="821266" y="1301592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6" name="Rectangle aux angles arrondis"/>
          <p:cNvSpPr/>
          <p:nvPr/>
        </p:nvSpPr>
        <p:spPr>
          <a:xfrm>
            <a:off x="821266" y="6543909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7" name="Identification of SXL interactions"/>
          <p:cNvSpPr txBox="1"/>
          <p:nvPr/>
        </p:nvSpPr>
        <p:spPr>
          <a:xfrm>
            <a:off x="1019492" y="1357305"/>
            <a:ext cx="433923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Identification of SXL interactions</a:t>
            </a:r>
          </a:p>
        </p:txBody>
      </p:sp>
      <p:sp>
        <p:nvSpPr>
          <p:cNvPr id="488" name="SXL mRNA targets: Seeking for genes involved in sex determination"/>
          <p:cNvSpPr txBox="1"/>
          <p:nvPr/>
        </p:nvSpPr>
        <p:spPr>
          <a:xfrm>
            <a:off x="1019492" y="6599622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489" name="Introduction"/>
          <p:cNvSpPr txBox="1"/>
          <p:nvPr/>
        </p:nvSpPr>
        <p:spPr>
          <a:xfrm>
            <a:off x="1485159" y="2134854"/>
            <a:ext cx="1591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490" name="(a) Dosage compensation and the need to repress Msl2 in females"/>
          <p:cNvSpPr txBox="1"/>
          <p:nvPr/>
        </p:nvSpPr>
        <p:spPr>
          <a:xfrm>
            <a:off x="2035492" y="2655721"/>
            <a:ext cx="76847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(a) Dosage compensation and the need to repress Msl2 in females </a:t>
            </a:r>
          </a:p>
        </p:txBody>
      </p:sp>
      <p:sp>
        <p:nvSpPr>
          <p:cNvPr id="491" name="(b) Translation initiation"/>
          <p:cNvSpPr txBox="1"/>
          <p:nvPr/>
        </p:nvSpPr>
        <p:spPr>
          <a:xfrm>
            <a:off x="2035492" y="3170367"/>
            <a:ext cx="2715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(b) Translation initiation</a:t>
            </a:r>
          </a:p>
        </p:txBody>
      </p:sp>
      <p:sp>
        <p:nvSpPr>
          <p:cNvPr id="492" name="(c) The paradigm of msl2 translational repression"/>
          <p:cNvSpPr txBox="1"/>
          <p:nvPr/>
        </p:nvSpPr>
        <p:spPr>
          <a:xfrm>
            <a:off x="2035492" y="3694862"/>
            <a:ext cx="567142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(c) The paradigm of </a:t>
            </a:r>
            <a:r>
              <a:rPr i="1" dirty="0"/>
              <a:t>msl2</a:t>
            </a:r>
            <a:r>
              <a:rPr dirty="0"/>
              <a:t> translational repression</a:t>
            </a:r>
          </a:p>
        </p:txBody>
      </p:sp>
      <p:sp>
        <p:nvSpPr>
          <p:cNvPr id="493" name="Purification of SXL mRNP complexes"/>
          <p:cNvSpPr txBox="1"/>
          <p:nvPr/>
        </p:nvSpPr>
        <p:spPr>
          <a:xfrm>
            <a:off x="1493625" y="4193436"/>
            <a:ext cx="46007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494" name="(d) Two-steps mRNP purification"/>
          <p:cNvSpPr txBox="1"/>
          <p:nvPr/>
        </p:nvSpPr>
        <p:spPr>
          <a:xfrm>
            <a:off x="2043959" y="4714303"/>
            <a:ext cx="385394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(d) Two-steps mRNP purification </a:t>
            </a:r>
          </a:p>
        </p:txBody>
      </p:sp>
      <p:sp>
        <p:nvSpPr>
          <p:cNvPr id="495" name="(e) 5’UTR SXL co-factor: Held-Out-Wing"/>
          <p:cNvSpPr txBox="1"/>
          <p:nvPr/>
        </p:nvSpPr>
        <p:spPr>
          <a:xfrm>
            <a:off x="2043959" y="5228949"/>
            <a:ext cx="46680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(e) 5’UTR SXL co-factor: Held-Out-Wing</a:t>
            </a:r>
          </a:p>
        </p:txBody>
      </p:sp>
      <p:sp>
        <p:nvSpPr>
          <p:cNvPr id="496" name="(f) 3’UTR SXL co-factor: Hrp48"/>
          <p:cNvSpPr txBox="1"/>
          <p:nvPr/>
        </p:nvSpPr>
        <p:spPr>
          <a:xfrm>
            <a:off x="2043959" y="5743594"/>
            <a:ext cx="3590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(f) 3’UTR SXL co-factor: Hrp48</a:t>
            </a:r>
          </a:p>
        </p:txBody>
      </p:sp>
      <p:sp>
        <p:nvSpPr>
          <p:cNvPr id="497" name="(g) Introduction"/>
          <p:cNvSpPr txBox="1"/>
          <p:nvPr/>
        </p:nvSpPr>
        <p:spPr>
          <a:xfrm>
            <a:off x="2035492" y="7287531"/>
            <a:ext cx="1826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(g) Introduction</a:t>
            </a:r>
          </a:p>
        </p:txBody>
      </p:sp>
      <p:sp>
        <p:nvSpPr>
          <p:cNvPr id="498" name="(h) mRNAs interacting with SXL"/>
          <p:cNvSpPr txBox="1"/>
          <p:nvPr/>
        </p:nvSpPr>
        <p:spPr>
          <a:xfrm>
            <a:off x="2035492" y="7802176"/>
            <a:ext cx="366115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(h) mRNAs interacting with SXL</a:t>
            </a:r>
          </a:p>
        </p:txBody>
      </p:sp>
      <p:sp>
        <p:nvSpPr>
          <p:cNvPr id="499" name="(i) Perspectives"/>
          <p:cNvSpPr txBox="1"/>
          <p:nvPr/>
        </p:nvSpPr>
        <p:spPr>
          <a:xfrm>
            <a:off x="2035492" y="8316822"/>
            <a:ext cx="183565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(i) Perspectives</a:t>
            </a:r>
          </a:p>
        </p:txBody>
      </p:sp>
      <p:sp>
        <p:nvSpPr>
          <p:cNvPr id="500" name="Rectangle"/>
          <p:cNvSpPr/>
          <p:nvPr/>
        </p:nvSpPr>
        <p:spPr>
          <a:xfrm>
            <a:off x="618066" y="6188942"/>
            <a:ext cx="11449897" cy="2640749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1" name="Rectangle"/>
          <p:cNvSpPr/>
          <p:nvPr/>
        </p:nvSpPr>
        <p:spPr>
          <a:xfrm>
            <a:off x="745066" y="2071779"/>
            <a:ext cx="11449897" cy="1944706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2" name="Rectangle"/>
          <p:cNvSpPr/>
          <p:nvPr/>
        </p:nvSpPr>
        <p:spPr>
          <a:xfrm>
            <a:off x="618066" y="4689437"/>
            <a:ext cx="11449897" cy="1008098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55475-6691-A075-4782-29923C71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Rectangle aux angles arrondis">
            <a:extLst>
              <a:ext uri="{FF2B5EF4-FFF2-40B4-BE49-F238E27FC236}">
                <a16:creationId xmlns:a16="http://schemas.microsoft.com/office/drawing/2014/main" id="{F61C9F9B-831F-5B3C-8EA4-3E06EBE24B4C}"/>
              </a:ext>
            </a:extLst>
          </p:cNvPr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2" name="5’UTR co-factor: Hold-Out-Wing">
            <a:extLst>
              <a:ext uri="{FF2B5EF4-FFF2-40B4-BE49-F238E27FC236}">
                <a16:creationId xmlns:a16="http://schemas.microsoft.com/office/drawing/2014/main" id="{8515662B-4502-C15C-877D-9205F7BE886E}"/>
              </a:ext>
            </a:extLst>
          </p:cNvPr>
          <p:cNvSpPr txBox="1"/>
          <p:nvPr/>
        </p:nvSpPr>
        <p:spPr>
          <a:xfrm>
            <a:off x="460692" y="321379"/>
            <a:ext cx="3129062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3’UTR </a:t>
            </a:r>
            <a:r>
              <a:rPr lang="fr-FR" dirty="0" err="1"/>
              <a:t>co</a:t>
            </a:r>
            <a:r>
              <a:rPr lang="fr-FR" dirty="0"/>
              <a:t>-factor: Hrp48</a:t>
            </a:r>
          </a:p>
        </p:txBody>
      </p:sp>
      <p:sp>
        <p:nvSpPr>
          <p:cNvPr id="2" name="(Szostak et al, 2018)">
            <a:extLst>
              <a:ext uri="{FF2B5EF4-FFF2-40B4-BE49-F238E27FC236}">
                <a16:creationId xmlns:a16="http://schemas.microsoft.com/office/drawing/2014/main" id="{9EB0295F-2A2C-9503-BDB5-922C10A23942}"/>
              </a:ext>
            </a:extLst>
          </p:cNvPr>
          <p:cNvSpPr txBox="1"/>
          <p:nvPr/>
        </p:nvSpPr>
        <p:spPr>
          <a:xfrm>
            <a:off x="9440075" y="8547197"/>
            <a:ext cx="192461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1600" i="1"/>
            </a:lvl1pPr>
          </a:lstStyle>
          <a:p>
            <a:r>
              <a:t>(Szostak et al, 2018)</a:t>
            </a:r>
          </a:p>
        </p:txBody>
      </p:sp>
      <p:pic>
        <p:nvPicPr>
          <p:cNvPr id="3" name="vidéo-collée.png" descr="vidéo-collée.png">
            <a:extLst>
              <a:ext uri="{FF2B5EF4-FFF2-40B4-BE49-F238E27FC236}">
                <a16:creationId xmlns:a16="http://schemas.microsoft.com/office/drawing/2014/main" id="{C17471EA-0850-42E3-FF75-4A0C4948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87" y="4652650"/>
            <a:ext cx="2514494" cy="4164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vidéo-collée.png" descr="vidéo-collée.png">
            <a:extLst>
              <a:ext uri="{FF2B5EF4-FFF2-40B4-BE49-F238E27FC236}">
                <a16:creationId xmlns:a16="http://schemas.microsoft.com/office/drawing/2014/main" id="{4D57255F-5709-BF63-2F7E-F4EF5079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52" y="2280651"/>
            <a:ext cx="4806696" cy="19792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ffect of HOW depletion on msl2 in vivo:">
            <a:extLst>
              <a:ext uri="{FF2B5EF4-FFF2-40B4-BE49-F238E27FC236}">
                <a16:creationId xmlns:a16="http://schemas.microsoft.com/office/drawing/2014/main" id="{39E4D317-B2C2-C520-B156-6AF1500C4671}"/>
              </a:ext>
            </a:extLst>
          </p:cNvPr>
          <p:cNvSpPr txBox="1"/>
          <p:nvPr/>
        </p:nvSpPr>
        <p:spPr>
          <a:xfrm>
            <a:off x="733864" y="1156092"/>
            <a:ext cx="6678110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rPr lang="fr-FR" dirty="0"/>
              <a:t>Hrp48 </a:t>
            </a:r>
            <a:r>
              <a:rPr lang="fr-FR" dirty="0" err="1"/>
              <a:t>contributes</a:t>
            </a:r>
            <a:r>
              <a:rPr lang="fr-FR" dirty="0"/>
              <a:t> to msl-2 </a:t>
            </a:r>
            <a:r>
              <a:rPr lang="fr-FR" dirty="0" err="1"/>
              <a:t>translational</a:t>
            </a:r>
            <a:r>
              <a:rPr lang="fr-FR" dirty="0"/>
              <a:t> </a:t>
            </a:r>
            <a:r>
              <a:rPr lang="fr-FR" dirty="0" err="1"/>
              <a:t>repression</a:t>
            </a: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7E11B5-B3E2-D1D3-CC26-7469DC5A3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71" y="1868843"/>
            <a:ext cx="4650014" cy="63937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D5AE14-700A-F8C5-9290-EE57967C1422}"/>
              </a:ext>
            </a:extLst>
          </p:cNvPr>
          <p:cNvSpPr/>
          <p:nvPr/>
        </p:nvSpPr>
        <p:spPr>
          <a:xfrm>
            <a:off x="3362632" y="2713703"/>
            <a:ext cx="943897" cy="36133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000288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6" name="Purification of SXL mRNP complexes"/>
          <p:cNvSpPr txBox="1"/>
          <p:nvPr/>
        </p:nvSpPr>
        <p:spPr>
          <a:xfrm>
            <a:off x="460692" y="307439"/>
            <a:ext cx="496140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567" name="2. Identification of HOW (5’UTR) and Hrp48 (3’UTR) as involved in msl2 silencing"/>
          <p:cNvSpPr txBox="1"/>
          <p:nvPr/>
        </p:nvSpPr>
        <p:spPr>
          <a:xfrm>
            <a:off x="1021187" y="2206882"/>
            <a:ext cx="929259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2. Identification of HOW (5’UTR) and Hrp48 (3’UTR) as involved in </a:t>
            </a:r>
            <a:r>
              <a:rPr i="1"/>
              <a:t>msl2</a:t>
            </a:r>
            <a:r>
              <a:t> silencing </a:t>
            </a:r>
          </a:p>
        </p:txBody>
      </p:sp>
      <p:pic>
        <p:nvPicPr>
          <p:cNvPr id="568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413" y="4137030"/>
            <a:ext cx="5957469" cy="2509115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1. Purification of SXL 5’- and 3’-UTR mRNPs"/>
          <p:cNvSpPr txBox="1"/>
          <p:nvPr/>
        </p:nvSpPr>
        <p:spPr>
          <a:xfrm>
            <a:off x="1021187" y="1460122"/>
            <a:ext cx="519531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1. Purification of SXL 5’- and 3’-UTR mRNPs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n"/>
          <p:cNvSpPr txBox="1"/>
          <p:nvPr/>
        </p:nvSpPr>
        <p:spPr>
          <a:xfrm>
            <a:off x="6071298" y="270109"/>
            <a:ext cx="91135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Plan</a:t>
            </a:r>
          </a:p>
        </p:txBody>
      </p:sp>
      <p:sp>
        <p:nvSpPr>
          <p:cNvPr id="572" name="Rectangle aux angles arrondis"/>
          <p:cNvSpPr/>
          <p:nvPr/>
        </p:nvSpPr>
        <p:spPr>
          <a:xfrm>
            <a:off x="821266" y="1301592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3" name="Rectangle aux angles arrondis"/>
          <p:cNvSpPr/>
          <p:nvPr/>
        </p:nvSpPr>
        <p:spPr>
          <a:xfrm>
            <a:off x="821266" y="6543909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4" name="Identification of SXL interactions"/>
          <p:cNvSpPr txBox="1"/>
          <p:nvPr/>
        </p:nvSpPr>
        <p:spPr>
          <a:xfrm>
            <a:off x="1019492" y="1357305"/>
            <a:ext cx="433923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Identification of SXL interactions</a:t>
            </a:r>
          </a:p>
        </p:txBody>
      </p:sp>
      <p:sp>
        <p:nvSpPr>
          <p:cNvPr id="575" name="SXL mRNA targets: Seeking for genes involved in sex determination"/>
          <p:cNvSpPr txBox="1"/>
          <p:nvPr/>
        </p:nvSpPr>
        <p:spPr>
          <a:xfrm>
            <a:off x="1019492" y="6599622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576" name="Introduction"/>
          <p:cNvSpPr txBox="1"/>
          <p:nvPr/>
        </p:nvSpPr>
        <p:spPr>
          <a:xfrm>
            <a:off x="1485159" y="2134854"/>
            <a:ext cx="1591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577" name="(a) Dosage compensation and the need to repress Msl2 in females"/>
          <p:cNvSpPr txBox="1"/>
          <p:nvPr/>
        </p:nvSpPr>
        <p:spPr>
          <a:xfrm>
            <a:off x="2035492" y="2655721"/>
            <a:ext cx="76847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(a) Dosage compensation and the need to repress Msl2 in females </a:t>
            </a:r>
          </a:p>
        </p:txBody>
      </p:sp>
      <p:sp>
        <p:nvSpPr>
          <p:cNvPr id="578" name="(b) Translation initiation"/>
          <p:cNvSpPr txBox="1"/>
          <p:nvPr/>
        </p:nvSpPr>
        <p:spPr>
          <a:xfrm>
            <a:off x="2035492" y="3170367"/>
            <a:ext cx="2715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(b) Translation initiation</a:t>
            </a:r>
          </a:p>
        </p:txBody>
      </p:sp>
      <p:sp>
        <p:nvSpPr>
          <p:cNvPr id="579" name="(c) The paradigm of msl2 translational repression"/>
          <p:cNvSpPr txBox="1"/>
          <p:nvPr/>
        </p:nvSpPr>
        <p:spPr>
          <a:xfrm>
            <a:off x="2035492" y="3694862"/>
            <a:ext cx="567142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(c) The paradigm of </a:t>
            </a:r>
            <a:r>
              <a:rPr i="1" dirty="0"/>
              <a:t>msl2</a:t>
            </a:r>
            <a:r>
              <a:rPr dirty="0"/>
              <a:t> translational repression</a:t>
            </a:r>
          </a:p>
        </p:txBody>
      </p:sp>
      <p:sp>
        <p:nvSpPr>
          <p:cNvPr id="580" name="Purification of SXL mRNP complexes"/>
          <p:cNvSpPr txBox="1"/>
          <p:nvPr/>
        </p:nvSpPr>
        <p:spPr>
          <a:xfrm>
            <a:off x="1493625" y="4193436"/>
            <a:ext cx="46007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581" name="(d) Two-steps mRNP purification"/>
          <p:cNvSpPr txBox="1"/>
          <p:nvPr/>
        </p:nvSpPr>
        <p:spPr>
          <a:xfrm>
            <a:off x="2043959" y="4714303"/>
            <a:ext cx="385394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(d) Two-steps mRNP purification </a:t>
            </a:r>
          </a:p>
        </p:txBody>
      </p:sp>
      <p:sp>
        <p:nvSpPr>
          <p:cNvPr id="582" name="(e) 5’UTR SXL co-factor: Held-Out-Wing"/>
          <p:cNvSpPr txBox="1"/>
          <p:nvPr/>
        </p:nvSpPr>
        <p:spPr>
          <a:xfrm>
            <a:off x="2043959" y="5228949"/>
            <a:ext cx="46680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(e) 5’UTR SXL co-factor: Held-Out-Wing</a:t>
            </a:r>
          </a:p>
        </p:txBody>
      </p:sp>
      <p:sp>
        <p:nvSpPr>
          <p:cNvPr id="583" name="(f) 3’UTR SXL co-factor: Hrp48"/>
          <p:cNvSpPr txBox="1"/>
          <p:nvPr/>
        </p:nvSpPr>
        <p:spPr>
          <a:xfrm>
            <a:off x="2043959" y="5743594"/>
            <a:ext cx="3590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(f) 3’UTR SXL co-factor: Hrp48</a:t>
            </a:r>
          </a:p>
        </p:txBody>
      </p:sp>
      <p:sp>
        <p:nvSpPr>
          <p:cNvPr id="584" name="(g) Introduction"/>
          <p:cNvSpPr txBox="1"/>
          <p:nvPr/>
        </p:nvSpPr>
        <p:spPr>
          <a:xfrm>
            <a:off x="2035492" y="7287531"/>
            <a:ext cx="1826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(g) Introduction</a:t>
            </a:r>
          </a:p>
        </p:txBody>
      </p:sp>
      <p:sp>
        <p:nvSpPr>
          <p:cNvPr id="585" name="(h) mRNAs interacting with SXL"/>
          <p:cNvSpPr txBox="1"/>
          <p:nvPr/>
        </p:nvSpPr>
        <p:spPr>
          <a:xfrm>
            <a:off x="2035492" y="7802176"/>
            <a:ext cx="366115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(h) mRNAs interacting with SXL</a:t>
            </a:r>
          </a:p>
        </p:txBody>
      </p:sp>
      <p:sp>
        <p:nvSpPr>
          <p:cNvPr id="586" name="(i) Perspectives"/>
          <p:cNvSpPr txBox="1"/>
          <p:nvPr/>
        </p:nvSpPr>
        <p:spPr>
          <a:xfrm>
            <a:off x="2035492" y="8316822"/>
            <a:ext cx="183565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(i) Perspectives</a:t>
            </a:r>
          </a:p>
        </p:txBody>
      </p:sp>
      <p:sp>
        <p:nvSpPr>
          <p:cNvPr id="587" name="Rectangle"/>
          <p:cNvSpPr/>
          <p:nvPr/>
        </p:nvSpPr>
        <p:spPr>
          <a:xfrm>
            <a:off x="168165" y="945914"/>
            <a:ext cx="11449896" cy="5393281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D1AA-365E-B359-296E-2C28B09BC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ctangle aux angles arrondis">
            <a:extLst>
              <a:ext uri="{FF2B5EF4-FFF2-40B4-BE49-F238E27FC236}">
                <a16:creationId xmlns:a16="http://schemas.microsoft.com/office/drawing/2014/main" id="{226B81FC-93B7-E2A7-94D7-7CBC2DF5D6F2}"/>
              </a:ext>
            </a:extLst>
          </p:cNvPr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0" name="SXL mRNA targets: Seeking for genes involved in sex determination">
            <a:extLst>
              <a:ext uri="{FF2B5EF4-FFF2-40B4-BE49-F238E27FC236}">
                <a16:creationId xmlns:a16="http://schemas.microsoft.com/office/drawing/2014/main" id="{D12A93E2-92DF-BCAB-7F50-9AE709717C53}"/>
              </a:ext>
            </a:extLst>
          </p:cNvPr>
          <p:cNvSpPr txBox="1"/>
          <p:nvPr/>
        </p:nvSpPr>
        <p:spPr>
          <a:xfrm>
            <a:off x="460692" y="307439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pic>
        <p:nvPicPr>
          <p:cNvPr id="2" name="Image 1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AA53673F-73B5-CA5E-780B-B29C80D74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837"/>
            <a:ext cx="13004800" cy="5474618"/>
          </a:xfrm>
          <a:prstGeom prst="rect">
            <a:avLst/>
          </a:prstGeom>
        </p:spPr>
      </p:pic>
      <p:sp>
        <p:nvSpPr>
          <p:cNvPr id="3" name="(Adapted from Penalva and Sanchez, 2003)">
            <a:extLst>
              <a:ext uri="{FF2B5EF4-FFF2-40B4-BE49-F238E27FC236}">
                <a16:creationId xmlns:a16="http://schemas.microsoft.com/office/drawing/2014/main" id="{B96CDEBB-22E8-57C7-6D3E-9CB73371BE17}"/>
              </a:ext>
            </a:extLst>
          </p:cNvPr>
          <p:cNvSpPr txBox="1"/>
          <p:nvPr/>
        </p:nvSpPr>
        <p:spPr>
          <a:xfrm>
            <a:off x="8699711" y="9199253"/>
            <a:ext cx="409406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i="1" dirty="0"/>
              <a:t>(Adapted from </a:t>
            </a:r>
            <a:r>
              <a:rPr i="1" dirty="0" err="1"/>
              <a:t>Penalva</a:t>
            </a:r>
            <a:r>
              <a:rPr i="1" dirty="0"/>
              <a:t> and Sanchez, 2003)</a:t>
            </a:r>
          </a:p>
        </p:txBody>
      </p:sp>
      <p:pic>
        <p:nvPicPr>
          <p:cNvPr id="4" name="vidéo-collée.png" descr="vidéo-collée.png">
            <a:extLst>
              <a:ext uri="{FF2B5EF4-FFF2-40B4-BE49-F238E27FC236}">
                <a16:creationId xmlns:a16="http://schemas.microsoft.com/office/drawing/2014/main" id="{924AB872-D76D-6CF7-E75B-D284828AC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21" y="2429878"/>
            <a:ext cx="1014977" cy="1114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vidéo-collée.png" descr="vidéo-collée.png">
            <a:extLst>
              <a:ext uri="{FF2B5EF4-FFF2-40B4-BE49-F238E27FC236}">
                <a16:creationId xmlns:a16="http://schemas.microsoft.com/office/drawing/2014/main" id="{012263E0-A4BE-6F1F-6688-E0D35DE31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602" y="2429878"/>
            <a:ext cx="995076" cy="12935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aux angles arrondis">
            <a:extLst>
              <a:ext uri="{FF2B5EF4-FFF2-40B4-BE49-F238E27FC236}">
                <a16:creationId xmlns:a16="http://schemas.microsoft.com/office/drawing/2014/main" id="{0F247639-D245-058F-49C0-2E661FEB086C}"/>
              </a:ext>
            </a:extLst>
          </p:cNvPr>
          <p:cNvSpPr/>
          <p:nvPr/>
        </p:nvSpPr>
        <p:spPr>
          <a:xfrm>
            <a:off x="10146246" y="3692755"/>
            <a:ext cx="2066654" cy="1460637"/>
          </a:xfrm>
          <a:prstGeom prst="roundRect">
            <a:avLst>
              <a:gd name="adj" fmla="val 19526"/>
            </a:avLst>
          </a:prstGeom>
          <a:solidFill>
            <a:schemeClr val="accent4">
              <a:hueOff val="-476017"/>
              <a:lumOff val="-10042"/>
              <a:alpha val="3047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1" name="Grouper">
            <a:extLst>
              <a:ext uri="{FF2B5EF4-FFF2-40B4-BE49-F238E27FC236}">
                <a16:creationId xmlns:a16="http://schemas.microsoft.com/office/drawing/2014/main" id="{C0F59629-27E2-8D03-32B1-6532E74BE636}"/>
              </a:ext>
            </a:extLst>
          </p:cNvPr>
          <p:cNvGrpSpPr/>
          <p:nvPr/>
        </p:nvGrpSpPr>
        <p:grpSpPr>
          <a:xfrm>
            <a:off x="10288195" y="4784084"/>
            <a:ext cx="522733" cy="522733"/>
            <a:chOff x="0" y="0"/>
            <a:chExt cx="522732" cy="522732"/>
          </a:xfrm>
        </p:grpSpPr>
        <p:sp>
          <p:nvSpPr>
            <p:cNvPr id="12" name="Cercle">
              <a:extLst>
                <a:ext uri="{FF2B5EF4-FFF2-40B4-BE49-F238E27FC236}">
                  <a16:creationId xmlns:a16="http://schemas.microsoft.com/office/drawing/2014/main" id="{EBEE5896-BD61-4552-E808-A490656AA538}"/>
                </a:ext>
              </a:extLst>
            </p:cNvPr>
            <p:cNvSpPr/>
            <p:nvPr/>
          </p:nvSpPr>
          <p:spPr>
            <a:xfrm>
              <a:off x="0" y="0"/>
              <a:ext cx="522733" cy="5227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A3780B27-0167-FFEB-6B80-7EFB06AD56F1}"/>
                </a:ext>
              </a:extLst>
            </p:cNvPr>
            <p:cNvSpPr txBox="1"/>
            <p:nvPr/>
          </p:nvSpPr>
          <p:spPr>
            <a:xfrm>
              <a:off x="133604" y="61721"/>
              <a:ext cx="255525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14" name="Ligne">
            <a:extLst>
              <a:ext uri="{FF2B5EF4-FFF2-40B4-BE49-F238E27FC236}">
                <a16:creationId xmlns:a16="http://schemas.microsoft.com/office/drawing/2014/main" id="{BF1A237F-7C76-C3AD-7A2E-3AA3B7AA9415}"/>
              </a:ext>
            </a:extLst>
          </p:cNvPr>
          <p:cNvSpPr/>
          <p:nvPr/>
        </p:nvSpPr>
        <p:spPr>
          <a:xfrm flipV="1">
            <a:off x="11294329" y="3859781"/>
            <a:ext cx="1" cy="64057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gne">
            <a:extLst>
              <a:ext uri="{FF2B5EF4-FFF2-40B4-BE49-F238E27FC236}">
                <a16:creationId xmlns:a16="http://schemas.microsoft.com/office/drawing/2014/main" id="{4DD4E52E-485A-AC7B-D610-140E86BE7A35}"/>
              </a:ext>
            </a:extLst>
          </p:cNvPr>
          <p:cNvSpPr/>
          <p:nvPr/>
        </p:nvSpPr>
        <p:spPr>
          <a:xfrm>
            <a:off x="9763284" y="3859781"/>
            <a:ext cx="1544679" cy="1348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Other">
            <a:extLst>
              <a:ext uri="{FF2B5EF4-FFF2-40B4-BE49-F238E27FC236}">
                <a16:creationId xmlns:a16="http://schemas.microsoft.com/office/drawing/2014/main" id="{341CCDD9-DB06-4593-1570-5CC4CD983890}"/>
              </a:ext>
            </a:extLst>
          </p:cNvPr>
          <p:cNvSpPr txBox="1"/>
          <p:nvPr/>
        </p:nvSpPr>
        <p:spPr>
          <a:xfrm>
            <a:off x="11014840" y="4559745"/>
            <a:ext cx="558979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Other</a:t>
            </a:r>
          </a:p>
        </p:txBody>
      </p:sp>
      <p:sp>
        <p:nvSpPr>
          <p:cNvPr id="17" name="mRNAs?">
            <a:extLst>
              <a:ext uri="{FF2B5EF4-FFF2-40B4-BE49-F238E27FC236}">
                <a16:creationId xmlns:a16="http://schemas.microsoft.com/office/drawing/2014/main" id="{0B649655-AE6C-3A1F-D273-BFFD3E5CECEE}"/>
              </a:ext>
            </a:extLst>
          </p:cNvPr>
          <p:cNvSpPr txBox="1"/>
          <p:nvPr/>
        </p:nvSpPr>
        <p:spPr>
          <a:xfrm>
            <a:off x="10884779" y="4771549"/>
            <a:ext cx="819100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mRNAs?</a:t>
            </a:r>
          </a:p>
        </p:txBody>
      </p:sp>
      <p:sp>
        <p:nvSpPr>
          <p:cNvPr id="27" name="In collaboration with T. Derrien / R. Guigo’s lab">
            <a:extLst>
              <a:ext uri="{FF2B5EF4-FFF2-40B4-BE49-F238E27FC236}">
                <a16:creationId xmlns:a16="http://schemas.microsoft.com/office/drawing/2014/main" id="{EA776364-12C6-827B-339C-7ABA2233AF3F}"/>
              </a:ext>
            </a:extLst>
          </p:cNvPr>
          <p:cNvSpPr txBox="1"/>
          <p:nvPr/>
        </p:nvSpPr>
        <p:spPr>
          <a:xfrm>
            <a:off x="3818127" y="7849709"/>
            <a:ext cx="5368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t>In collaboration with T. Derrien / R. Guigo’s lab</a:t>
            </a:r>
          </a:p>
        </p:txBody>
      </p:sp>
    </p:spTree>
    <p:extLst>
      <p:ext uri="{BB962C8B-B14F-4D97-AF65-F5344CB8AC3E}">
        <p14:creationId xmlns:p14="http://schemas.microsoft.com/office/powerpoint/2010/main" val="330926409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6" name="SXL mRNA targets: Seeking for genes involved in sex determination"/>
          <p:cNvSpPr txBox="1"/>
          <p:nvPr/>
        </p:nvSpPr>
        <p:spPr>
          <a:xfrm>
            <a:off x="460692" y="307439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607" name="Described SXL mRNA targets:"/>
          <p:cNvSpPr txBox="1"/>
          <p:nvPr/>
        </p:nvSpPr>
        <p:spPr>
          <a:xfrm>
            <a:off x="473111" y="1569764"/>
            <a:ext cx="405005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Described SXL mRNA targets: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8E8D68-7227-5AC9-FD4A-E8FAACBB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32" y="2776375"/>
            <a:ext cx="9417736" cy="390033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2BF8-5C7C-A38F-694A-8ED5823B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1E15B959-AC61-BBD6-BD67-31CB6B573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837"/>
            <a:ext cx="13004800" cy="5474618"/>
          </a:xfrm>
          <a:prstGeom prst="rect">
            <a:avLst/>
          </a:prstGeom>
        </p:spPr>
      </p:pic>
      <p:sp>
        <p:nvSpPr>
          <p:cNvPr id="181" name="(Adapted from Penalva and Sanchez, 2003)">
            <a:extLst>
              <a:ext uri="{FF2B5EF4-FFF2-40B4-BE49-F238E27FC236}">
                <a16:creationId xmlns:a16="http://schemas.microsoft.com/office/drawing/2014/main" id="{D2087295-AA7C-DE4F-7568-A1F03E3B026D}"/>
              </a:ext>
            </a:extLst>
          </p:cNvPr>
          <p:cNvSpPr txBox="1"/>
          <p:nvPr/>
        </p:nvSpPr>
        <p:spPr>
          <a:xfrm>
            <a:off x="8699711" y="9199253"/>
            <a:ext cx="4094069" cy="324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rPr i="1"/>
              <a:t>(Adapted from Penalva and Sanchez, 2003)</a:t>
            </a:r>
          </a:p>
        </p:txBody>
      </p:sp>
      <p:pic>
        <p:nvPicPr>
          <p:cNvPr id="183" name="vidéo-collée.png" descr="vidéo-collée.png">
            <a:extLst>
              <a:ext uri="{FF2B5EF4-FFF2-40B4-BE49-F238E27FC236}">
                <a16:creationId xmlns:a16="http://schemas.microsoft.com/office/drawing/2014/main" id="{99E6974B-8F89-4508-16BA-EA264455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21" y="2429878"/>
            <a:ext cx="1014977" cy="1114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vidéo-collée.png" descr="vidéo-collée.png">
            <a:extLst>
              <a:ext uri="{FF2B5EF4-FFF2-40B4-BE49-F238E27FC236}">
                <a16:creationId xmlns:a16="http://schemas.microsoft.com/office/drawing/2014/main" id="{FFBDF796-6F69-2AB1-C16C-BA22E7D8A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602" y="2429878"/>
            <a:ext cx="995076" cy="12935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aux angles arrondis">
            <a:extLst>
              <a:ext uri="{FF2B5EF4-FFF2-40B4-BE49-F238E27FC236}">
                <a16:creationId xmlns:a16="http://schemas.microsoft.com/office/drawing/2014/main" id="{4EE49181-9007-4BD9-F1F6-90FEE5DF2C1F}"/>
              </a:ext>
            </a:extLst>
          </p:cNvPr>
          <p:cNvSpPr/>
          <p:nvPr/>
        </p:nvSpPr>
        <p:spPr>
          <a:xfrm>
            <a:off x="6029524" y="3687437"/>
            <a:ext cx="2066655" cy="1457209"/>
          </a:xfrm>
          <a:prstGeom prst="roundRect">
            <a:avLst>
              <a:gd name="adj" fmla="val 17569"/>
            </a:avLst>
          </a:prstGeom>
          <a:solidFill>
            <a:srgbClr val="00A1FF">
              <a:alpha val="301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Rectangle aux angles arrondis">
            <a:extLst>
              <a:ext uri="{FF2B5EF4-FFF2-40B4-BE49-F238E27FC236}">
                <a16:creationId xmlns:a16="http://schemas.microsoft.com/office/drawing/2014/main" id="{1E5AAE5B-0CD0-F910-C895-19C0E0954E9A}"/>
              </a:ext>
            </a:extLst>
          </p:cNvPr>
          <p:cNvSpPr/>
          <p:nvPr/>
        </p:nvSpPr>
        <p:spPr>
          <a:xfrm>
            <a:off x="10146246" y="3692755"/>
            <a:ext cx="2066654" cy="1460637"/>
          </a:xfrm>
          <a:prstGeom prst="roundRect">
            <a:avLst>
              <a:gd name="adj" fmla="val 19526"/>
            </a:avLst>
          </a:prstGeom>
          <a:solidFill>
            <a:schemeClr val="accent4">
              <a:hueOff val="-476017"/>
              <a:lumOff val="-10042"/>
              <a:alpha val="3047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" name="Grouper">
            <a:extLst>
              <a:ext uri="{FF2B5EF4-FFF2-40B4-BE49-F238E27FC236}">
                <a16:creationId xmlns:a16="http://schemas.microsoft.com/office/drawing/2014/main" id="{1CFE1F89-BC9B-0AAB-95FC-B79FB16EFE23}"/>
              </a:ext>
            </a:extLst>
          </p:cNvPr>
          <p:cNvGrpSpPr/>
          <p:nvPr/>
        </p:nvGrpSpPr>
        <p:grpSpPr>
          <a:xfrm>
            <a:off x="6130821" y="4777052"/>
            <a:ext cx="522734" cy="522733"/>
            <a:chOff x="0" y="0"/>
            <a:chExt cx="522732" cy="522732"/>
          </a:xfrm>
        </p:grpSpPr>
        <p:sp>
          <p:nvSpPr>
            <p:cNvPr id="6" name="Cercle">
              <a:extLst>
                <a:ext uri="{FF2B5EF4-FFF2-40B4-BE49-F238E27FC236}">
                  <a16:creationId xmlns:a16="http://schemas.microsoft.com/office/drawing/2014/main" id="{D8E4B4F6-243A-72AA-E057-696BAA4DD124}"/>
                </a:ext>
              </a:extLst>
            </p:cNvPr>
            <p:cNvSpPr/>
            <p:nvPr/>
          </p:nvSpPr>
          <p:spPr>
            <a:xfrm>
              <a:off x="0" y="0"/>
              <a:ext cx="522733" cy="5227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" name="1">
              <a:extLst>
                <a:ext uri="{FF2B5EF4-FFF2-40B4-BE49-F238E27FC236}">
                  <a16:creationId xmlns:a16="http://schemas.microsoft.com/office/drawing/2014/main" id="{8E83DD57-B9B8-1086-7945-EBE4948BCB65}"/>
                </a:ext>
              </a:extLst>
            </p:cNvPr>
            <p:cNvSpPr txBox="1"/>
            <p:nvPr/>
          </p:nvSpPr>
          <p:spPr>
            <a:xfrm>
              <a:off x="133604" y="61721"/>
              <a:ext cx="255525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8" name="Grouper">
            <a:extLst>
              <a:ext uri="{FF2B5EF4-FFF2-40B4-BE49-F238E27FC236}">
                <a16:creationId xmlns:a16="http://schemas.microsoft.com/office/drawing/2014/main" id="{5D460510-F21E-680E-EB27-64699E0ED7AF}"/>
              </a:ext>
            </a:extLst>
          </p:cNvPr>
          <p:cNvGrpSpPr/>
          <p:nvPr/>
        </p:nvGrpSpPr>
        <p:grpSpPr>
          <a:xfrm>
            <a:off x="10288195" y="4784084"/>
            <a:ext cx="522733" cy="522733"/>
            <a:chOff x="0" y="0"/>
            <a:chExt cx="522732" cy="522732"/>
          </a:xfrm>
        </p:grpSpPr>
        <p:sp>
          <p:nvSpPr>
            <p:cNvPr id="9" name="Cercle">
              <a:extLst>
                <a:ext uri="{FF2B5EF4-FFF2-40B4-BE49-F238E27FC236}">
                  <a16:creationId xmlns:a16="http://schemas.microsoft.com/office/drawing/2014/main" id="{A44BF4D3-5F33-4C40-61C6-999A1FEDD7A2}"/>
                </a:ext>
              </a:extLst>
            </p:cNvPr>
            <p:cNvSpPr/>
            <p:nvPr/>
          </p:nvSpPr>
          <p:spPr>
            <a:xfrm>
              <a:off x="0" y="0"/>
              <a:ext cx="522733" cy="5227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" name="2">
              <a:extLst>
                <a:ext uri="{FF2B5EF4-FFF2-40B4-BE49-F238E27FC236}">
                  <a16:creationId xmlns:a16="http://schemas.microsoft.com/office/drawing/2014/main" id="{E2C859DC-71D5-E7C6-698A-4F1960867821}"/>
                </a:ext>
              </a:extLst>
            </p:cNvPr>
            <p:cNvSpPr txBox="1"/>
            <p:nvPr/>
          </p:nvSpPr>
          <p:spPr>
            <a:xfrm>
              <a:off x="133604" y="61721"/>
              <a:ext cx="255525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11" name="Ligne">
            <a:extLst>
              <a:ext uri="{FF2B5EF4-FFF2-40B4-BE49-F238E27FC236}">
                <a16:creationId xmlns:a16="http://schemas.microsoft.com/office/drawing/2014/main" id="{681FA6D5-A46F-A346-05D6-B2C0823DC648}"/>
              </a:ext>
            </a:extLst>
          </p:cNvPr>
          <p:cNvSpPr/>
          <p:nvPr/>
        </p:nvSpPr>
        <p:spPr>
          <a:xfrm flipV="1">
            <a:off x="11294329" y="3859781"/>
            <a:ext cx="1" cy="64057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" name="Ligne">
            <a:extLst>
              <a:ext uri="{FF2B5EF4-FFF2-40B4-BE49-F238E27FC236}">
                <a16:creationId xmlns:a16="http://schemas.microsoft.com/office/drawing/2014/main" id="{D99CD8C9-9595-30C4-AF37-FEE336C17991}"/>
              </a:ext>
            </a:extLst>
          </p:cNvPr>
          <p:cNvSpPr/>
          <p:nvPr/>
        </p:nvSpPr>
        <p:spPr>
          <a:xfrm>
            <a:off x="9763284" y="3859781"/>
            <a:ext cx="1544679" cy="1348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" name="Other">
            <a:extLst>
              <a:ext uri="{FF2B5EF4-FFF2-40B4-BE49-F238E27FC236}">
                <a16:creationId xmlns:a16="http://schemas.microsoft.com/office/drawing/2014/main" id="{819C2EBB-FE78-3443-D5D3-6C83DF8E7744}"/>
              </a:ext>
            </a:extLst>
          </p:cNvPr>
          <p:cNvSpPr txBox="1"/>
          <p:nvPr/>
        </p:nvSpPr>
        <p:spPr>
          <a:xfrm>
            <a:off x="11014840" y="4559745"/>
            <a:ext cx="558979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Other</a:t>
            </a:r>
          </a:p>
        </p:txBody>
      </p:sp>
      <p:sp>
        <p:nvSpPr>
          <p:cNvPr id="14" name="mRNAs?">
            <a:extLst>
              <a:ext uri="{FF2B5EF4-FFF2-40B4-BE49-F238E27FC236}">
                <a16:creationId xmlns:a16="http://schemas.microsoft.com/office/drawing/2014/main" id="{D1EF2CA0-4FDC-7066-036D-6651C6C65CFE}"/>
              </a:ext>
            </a:extLst>
          </p:cNvPr>
          <p:cNvSpPr txBox="1"/>
          <p:nvPr/>
        </p:nvSpPr>
        <p:spPr>
          <a:xfrm>
            <a:off x="10884779" y="4771549"/>
            <a:ext cx="819100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mRNAs?</a:t>
            </a:r>
          </a:p>
        </p:txBody>
      </p:sp>
      <p:grpSp>
        <p:nvGrpSpPr>
          <p:cNvPr id="15" name="Grouper">
            <a:extLst>
              <a:ext uri="{FF2B5EF4-FFF2-40B4-BE49-F238E27FC236}">
                <a16:creationId xmlns:a16="http://schemas.microsoft.com/office/drawing/2014/main" id="{D8D75CCF-D4E2-0710-49E9-DED6775D8653}"/>
              </a:ext>
            </a:extLst>
          </p:cNvPr>
          <p:cNvGrpSpPr/>
          <p:nvPr/>
        </p:nvGrpSpPr>
        <p:grpSpPr>
          <a:xfrm>
            <a:off x="1352937" y="7471183"/>
            <a:ext cx="522733" cy="522733"/>
            <a:chOff x="0" y="0"/>
            <a:chExt cx="522732" cy="522732"/>
          </a:xfrm>
        </p:grpSpPr>
        <p:sp>
          <p:nvSpPr>
            <p:cNvPr id="16" name="Cercle">
              <a:extLst>
                <a:ext uri="{FF2B5EF4-FFF2-40B4-BE49-F238E27FC236}">
                  <a16:creationId xmlns:a16="http://schemas.microsoft.com/office/drawing/2014/main" id="{51C9E44C-47EA-7E5D-693E-31C75A82C9ED}"/>
                </a:ext>
              </a:extLst>
            </p:cNvPr>
            <p:cNvSpPr/>
            <p:nvPr/>
          </p:nvSpPr>
          <p:spPr>
            <a:xfrm>
              <a:off x="0" y="0"/>
              <a:ext cx="522733" cy="5227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" name="1">
              <a:extLst>
                <a:ext uri="{FF2B5EF4-FFF2-40B4-BE49-F238E27FC236}">
                  <a16:creationId xmlns:a16="http://schemas.microsoft.com/office/drawing/2014/main" id="{E509DD90-7249-7158-D832-87C27DA276F8}"/>
                </a:ext>
              </a:extLst>
            </p:cNvPr>
            <p:cNvSpPr txBox="1"/>
            <p:nvPr/>
          </p:nvSpPr>
          <p:spPr>
            <a:xfrm>
              <a:off x="133604" y="61721"/>
              <a:ext cx="255525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18" name="Grouper">
            <a:extLst>
              <a:ext uri="{FF2B5EF4-FFF2-40B4-BE49-F238E27FC236}">
                <a16:creationId xmlns:a16="http://schemas.microsoft.com/office/drawing/2014/main" id="{1823A604-092A-F4CC-8413-BAFD33A0C24C}"/>
              </a:ext>
            </a:extLst>
          </p:cNvPr>
          <p:cNvGrpSpPr/>
          <p:nvPr/>
        </p:nvGrpSpPr>
        <p:grpSpPr>
          <a:xfrm>
            <a:off x="1352937" y="8065317"/>
            <a:ext cx="522733" cy="522733"/>
            <a:chOff x="0" y="0"/>
            <a:chExt cx="522732" cy="522732"/>
          </a:xfrm>
        </p:grpSpPr>
        <p:sp>
          <p:nvSpPr>
            <p:cNvPr id="19" name="Cercle">
              <a:extLst>
                <a:ext uri="{FF2B5EF4-FFF2-40B4-BE49-F238E27FC236}">
                  <a16:creationId xmlns:a16="http://schemas.microsoft.com/office/drawing/2014/main" id="{C6A0583B-AF84-66BE-C02B-C2020C97CC2E}"/>
                </a:ext>
              </a:extLst>
            </p:cNvPr>
            <p:cNvSpPr/>
            <p:nvPr/>
          </p:nvSpPr>
          <p:spPr>
            <a:xfrm>
              <a:off x="0" y="0"/>
              <a:ext cx="522733" cy="52273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2">
              <a:extLst>
                <a:ext uri="{FF2B5EF4-FFF2-40B4-BE49-F238E27FC236}">
                  <a16:creationId xmlns:a16="http://schemas.microsoft.com/office/drawing/2014/main" id="{B19DA377-CE7A-67CB-2F0D-59CD6F6063C1}"/>
                </a:ext>
              </a:extLst>
            </p:cNvPr>
            <p:cNvSpPr txBox="1"/>
            <p:nvPr/>
          </p:nvSpPr>
          <p:spPr>
            <a:xfrm>
              <a:off x="133603" y="61721"/>
              <a:ext cx="255525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2</a:t>
              </a:r>
            </a:p>
          </p:txBody>
        </p:sp>
      </p:grpSp>
      <p:sp>
        <p:nvSpPr>
          <p:cNvPr id="21" name="Mechanism of msl2 translation inhibition? Identification of SXL interactions">
            <a:extLst>
              <a:ext uri="{FF2B5EF4-FFF2-40B4-BE49-F238E27FC236}">
                <a16:creationId xmlns:a16="http://schemas.microsoft.com/office/drawing/2014/main" id="{01675F50-9DC8-A5EB-DC76-D366C6D21338}"/>
              </a:ext>
            </a:extLst>
          </p:cNvPr>
          <p:cNvSpPr txBox="1"/>
          <p:nvPr/>
        </p:nvSpPr>
        <p:spPr>
          <a:xfrm>
            <a:off x="2069359" y="7532905"/>
            <a:ext cx="856361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rPr>
                <a:solidFill>
                  <a:srgbClr val="000000"/>
                </a:solidFill>
              </a:rPr>
              <a:t>Mechanism of </a:t>
            </a:r>
            <a:r>
              <a:rPr i="1">
                <a:solidFill>
                  <a:srgbClr val="000000"/>
                </a:solidFill>
              </a:rPr>
              <a:t>msl2</a:t>
            </a:r>
            <a:r>
              <a:rPr>
                <a:solidFill>
                  <a:srgbClr val="000000"/>
                </a:solidFill>
              </a:rPr>
              <a:t> translation inhibition? </a:t>
            </a:r>
            <a:r>
              <a:t>Identification of SXL interactions</a:t>
            </a:r>
          </a:p>
        </p:txBody>
      </p:sp>
      <p:sp>
        <p:nvSpPr>
          <p:cNvPr id="22" name="Other mRNAs inhibited in female flies? Identification of SXL targets">
            <a:extLst>
              <a:ext uri="{FF2B5EF4-FFF2-40B4-BE49-F238E27FC236}">
                <a16:creationId xmlns:a16="http://schemas.microsoft.com/office/drawing/2014/main" id="{FADF8900-13BA-F955-A17F-A27615520BA3}"/>
              </a:ext>
            </a:extLst>
          </p:cNvPr>
          <p:cNvSpPr txBox="1"/>
          <p:nvPr/>
        </p:nvSpPr>
        <p:spPr>
          <a:xfrm>
            <a:off x="2069359" y="8136218"/>
            <a:ext cx="769086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Other mRNAs inhibited in female flies? </a:t>
            </a:r>
            <a:r>
              <a:t>Identification of SXL targets</a:t>
            </a:r>
          </a:p>
        </p:txBody>
      </p:sp>
      <p:sp>
        <p:nvSpPr>
          <p:cNvPr id="23" name="Sex determination, chromosome composition and SXL">
            <a:extLst>
              <a:ext uri="{FF2B5EF4-FFF2-40B4-BE49-F238E27FC236}">
                <a16:creationId xmlns:a16="http://schemas.microsoft.com/office/drawing/2014/main" id="{F92C08FB-B045-922B-FFF3-26BDFA69CF47}"/>
              </a:ext>
            </a:extLst>
          </p:cNvPr>
          <p:cNvSpPr txBox="1"/>
          <p:nvPr/>
        </p:nvSpPr>
        <p:spPr>
          <a:xfrm>
            <a:off x="1496821" y="291288"/>
            <a:ext cx="1011014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>
                <a:solidFill>
                  <a:srgbClr val="0076BA"/>
                </a:solidFill>
              </a:rPr>
              <a:t>Sex determination, chromosome composition and SXL</a:t>
            </a:r>
          </a:p>
        </p:txBody>
      </p:sp>
    </p:spTree>
    <p:extLst>
      <p:ext uri="{BB962C8B-B14F-4D97-AF65-F5344CB8AC3E}">
        <p14:creationId xmlns:p14="http://schemas.microsoft.com/office/powerpoint/2010/main" val="137833791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1" name="SXL mRNA targets: Seeking for genes involved in sex determination"/>
          <p:cNvSpPr txBox="1"/>
          <p:nvPr/>
        </p:nvSpPr>
        <p:spPr>
          <a:xfrm>
            <a:off x="460692" y="307439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612" name="Project: Identification of mRNAs translationally silenced by SXL"/>
          <p:cNvSpPr txBox="1"/>
          <p:nvPr/>
        </p:nvSpPr>
        <p:spPr>
          <a:xfrm>
            <a:off x="473111" y="1569764"/>
            <a:ext cx="833720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Project: Identification of mRNAs translationally silenced by SXL</a:t>
            </a:r>
          </a:p>
        </p:txBody>
      </p:sp>
      <p:sp>
        <p:nvSpPr>
          <p:cNvPr id="613" name="Step 1: mRNAs interacting with SXL"/>
          <p:cNvSpPr txBox="1"/>
          <p:nvPr/>
        </p:nvSpPr>
        <p:spPr>
          <a:xfrm>
            <a:off x="1552592" y="2595391"/>
            <a:ext cx="420243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rPr u="sng"/>
              <a:t>Step 1</a:t>
            </a:r>
            <a:r>
              <a:t>: mRNAs interacting with SXL</a:t>
            </a:r>
          </a:p>
        </p:txBody>
      </p:sp>
      <p:sp>
        <p:nvSpPr>
          <p:cNvPr id="614" name="- SXL immunopurification"/>
          <p:cNvSpPr txBox="1"/>
          <p:nvPr/>
        </p:nvSpPr>
        <p:spPr>
          <a:xfrm>
            <a:off x="2695304" y="3213457"/>
            <a:ext cx="299389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SXL immunopurification</a:t>
            </a:r>
          </a:p>
        </p:txBody>
      </p:sp>
      <p:sp>
        <p:nvSpPr>
          <p:cNvPr id="615" name="- co-purified mRNA identification (SOLEXA sequencing)"/>
          <p:cNvSpPr txBox="1"/>
          <p:nvPr/>
        </p:nvSpPr>
        <p:spPr>
          <a:xfrm>
            <a:off x="2695304" y="3679124"/>
            <a:ext cx="647471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co-purified mRNA identification (SOLEXA sequencing) </a:t>
            </a:r>
          </a:p>
        </p:txBody>
      </p:sp>
      <p:sp>
        <p:nvSpPr>
          <p:cNvPr id="616" name="Step 2: Functional high-throughput screening"/>
          <p:cNvSpPr txBox="1"/>
          <p:nvPr/>
        </p:nvSpPr>
        <p:spPr>
          <a:xfrm>
            <a:off x="1552592" y="4741802"/>
            <a:ext cx="525246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rPr u="sng"/>
              <a:t>Step 2</a:t>
            </a:r>
            <a:r>
              <a:t>: Functional high-throughput screening</a:t>
            </a:r>
          </a:p>
        </p:txBody>
      </p:sp>
      <p:sp>
        <p:nvSpPr>
          <p:cNvPr id="617" name="- SXL RNAi in Kc cells + polysome gradients"/>
          <p:cNvSpPr txBox="1"/>
          <p:nvPr/>
        </p:nvSpPr>
        <p:spPr>
          <a:xfrm>
            <a:off x="2695304" y="5359869"/>
            <a:ext cx="514985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SXL RNAi in Kc cells + polysome gradients</a:t>
            </a:r>
          </a:p>
        </p:txBody>
      </p:sp>
      <p:sp>
        <p:nvSpPr>
          <p:cNvPr id="618" name="- identification of mRNAs associated with polysomes upon SXL RNAi"/>
          <p:cNvSpPr txBox="1"/>
          <p:nvPr/>
        </p:nvSpPr>
        <p:spPr>
          <a:xfrm>
            <a:off x="2695304" y="5825536"/>
            <a:ext cx="793750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identification of mRNAs associated with polysomes upon SXL RNAi</a:t>
            </a:r>
          </a:p>
        </p:txBody>
      </p:sp>
      <p:sp>
        <p:nvSpPr>
          <p:cNvPr id="619" name="Step 3: Genetic validation of the candidate mRNAs"/>
          <p:cNvSpPr txBox="1"/>
          <p:nvPr/>
        </p:nvSpPr>
        <p:spPr>
          <a:xfrm>
            <a:off x="1552592" y="6888214"/>
            <a:ext cx="588695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4">
                    <a:hueOff val="-476017"/>
                    <a:lumOff val="-10042"/>
                  </a:schemeClr>
                </a:solidFill>
              </a:defRPr>
            </a:pPr>
            <a:r>
              <a:rPr u="sng"/>
              <a:t>Step 3</a:t>
            </a:r>
            <a:r>
              <a:t>: Genetic validation of the candidate mRNAs</a:t>
            </a:r>
          </a:p>
        </p:txBody>
      </p:sp>
      <p:sp>
        <p:nvSpPr>
          <p:cNvPr id="620" name="- Overlap between binding screening (step1) and functions screening (step2)"/>
          <p:cNvSpPr txBox="1"/>
          <p:nvPr/>
        </p:nvSpPr>
        <p:spPr>
          <a:xfrm>
            <a:off x="2695304" y="7506281"/>
            <a:ext cx="875690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Overlap between binding screening (step1) and functions screening (step2)</a:t>
            </a:r>
          </a:p>
        </p:txBody>
      </p:sp>
      <p:sp>
        <p:nvSpPr>
          <p:cNvPr id="621" name="- Looking for sex-specific phenotype in mutant flies"/>
          <p:cNvSpPr txBox="1"/>
          <p:nvPr/>
        </p:nvSpPr>
        <p:spPr>
          <a:xfrm>
            <a:off x="2695304" y="7971947"/>
            <a:ext cx="594334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- Looking for sex-specific phenotype in mutant flies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4" name="SXL mRNA targets: mRNAs interacting with SXL"/>
          <p:cNvSpPr txBox="1"/>
          <p:nvPr/>
        </p:nvSpPr>
        <p:spPr>
          <a:xfrm>
            <a:off x="460692" y="307439"/>
            <a:ext cx="640321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mRNAs interacting with SXL</a:t>
            </a:r>
          </a:p>
        </p:txBody>
      </p:sp>
      <p:sp>
        <p:nvSpPr>
          <p:cNvPr id="625" name="SXL and target mRNAs co-immunopurification:"/>
          <p:cNvSpPr txBox="1"/>
          <p:nvPr/>
        </p:nvSpPr>
        <p:spPr>
          <a:xfrm>
            <a:off x="473111" y="1569764"/>
            <a:ext cx="623642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SXL and target mRNAs co-immunopurification:</a:t>
            </a:r>
          </a:p>
        </p:txBody>
      </p:sp>
      <p:pic>
        <p:nvPicPr>
          <p:cNvPr id="626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41" y="2399607"/>
            <a:ext cx="8893318" cy="88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2" y="4493011"/>
            <a:ext cx="4380084" cy="1491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vidéo-collée.png" descr="vidéo-collé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633" y="3764250"/>
            <a:ext cx="2284382" cy="3589743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XL immunopurification:"/>
          <p:cNvSpPr txBox="1"/>
          <p:nvPr/>
        </p:nvSpPr>
        <p:spPr>
          <a:xfrm>
            <a:off x="842033" y="3650034"/>
            <a:ext cx="289509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/>
            </a:lvl1pPr>
          </a:lstStyle>
          <a:p>
            <a:r>
              <a:t>SXL immunopurification:</a:t>
            </a:r>
          </a:p>
        </p:txBody>
      </p:sp>
      <p:sp>
        <p:nvSpPr>
          <p:cNvPr id="630" name="mRNA co-purification:"/>
          <p:cNvSpPr txBox="1"/>
          <p:nvPr/>
        </p:nvSpPr>
        <p:spPr>
          <a:xfrm>
            <a:off x="6963433" y="3650034"/>
            <a:ext cx="263575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/>
            </a:lvl1pPr>
          </a:lstStyle>
          <a:p>
            <a:r>
              <a:t>mRNA co-purification:</a:t>
            </a:r>
          </a:p>
        </p:txBody>
      </p:sp>
      <p:sp>
        <p:nvSpPr>
          <p:cNvPr id="631" name="Ligne"/>
          <p:cNvSpPr/>
          <p:nvPr/>
        </p:nvSpPr>
        <p:spPr>
          <a:xfrm>
            <a:off x="9389533" y="7353988"/>
            <a:ext cx="1" cy="6436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2" name="Ligne"/>
          <p:cNvSpPr/>
          <p:nvPr/>
        </p:nvSpPr>
        <p:spPr>
          <a:xfrm>
            <a:off x="9745133" y="7353988"/>
            <a:ext cx="1" cy="64360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3" name="SOLEXA sequencing"/>
          <p:cNvSpPr txBox="1"/>
          <p:nvPr/>
        </p:nvSpPr>
        <p:spPr>
          <a:xfrm>
            <a:off x="7506539" y="8142921"/>
            <a:ext cx="447718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lang="fr-FR" dirty="0"/>
              <a:t>Fractions sent to </a:t>
            </a:r>
            <a:r>
              <a:rPr dirty="0"/>
              <a:t>SOLEXA sequencing</a:t>
            </a:r>
          </a:p>
        </p:txBody>
      </p:sp>
      <p:sp>
        <p:nvSpPr>
          <p:cNvPr id="3" name="HOW(L), but not mutants lacking RNA binding activity, restore msl2 silencing">
            <a:extLst>
              <a:ext uri="{FF2B5EF4-FFF2-40B4-BE49-F238E27FC236}">
                <a16:creationId xmlns:a16="http://schemas.microsoft.com/office/drawing/2014/main" id="{65B28EDA-41C8-BE7A-ECC2-A9477C1022D0}"/>
              </a:ext>
            </a:extLst>
          </p:cNvPr>
          <p:cNvSpPr txBox="1"/>
          <p:nvPr/>
        </p:nvSpPr>
        <p:spPr>
          <a:xfrm>
            <a:off x="1540889" y="7477231"/>
            <a:ext cx="4834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rPr lang="en-US" sz="2000" dirty="0">
                <a:solidFill>
                  <a:srgbClr val="0076BA"/>
                </a:solidFill>
              </a:rPr>
              <a:t>SXL and associated mRNA are enriched</a:t>
            </a:r>
          </a:p>
        </p:txBody>
      </p:sp>
      <p:sp>
        <p:nvSpPr>
          <p:cNvPr id="4" name="Rectangle aux angles arrondis">
            <a:extLst>
              <a:ext uri="{FF2B5EF4-FFF2-40B4-BE49-F238E27FC236}">
                <a16:creationId xmlns:a16="http://schemas.microsoft.com/office/drawing/2014/main" id="{7BB20A90-8F38-F463-B23F-57146D177EA9}"/>
              </a:ext>
            </a:extLst>
          </p:cNvPr>
          <p:cNvSpPr/>
          <p:nvPr/>
        </p:nvSpPr>
        <p:spPr>
          <a:xfrm>
            <a:off x="1329304" y="7353988"/>
            <a:ext cx="5173096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sz="2200" dirty="0">
              <a:solidFill>
                <a:srgbClr val="FFFFFF"/>
              </a:solidFill>
              <a:latin typeface="Helvetica Neue Medium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Internal control msl2 mRNA is enriched with SXL:"/>
          <p:cNvSpPr txBox="1"/>
          <p:nvPr/>
        </p:nvSpPr>
        <p:spPr>
          <a:xfrm>
            <a:off x="473111" y="1583704"/>
            <a:ext cx="9154750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rPr lang="fr-FR" dirty="0"/>
              <a:t>Exploration of </a:t>
            </a:r>
            <a:r>
              <a:rPr lang="fr-FR" dirty="0" err="1"/>
              <a:t>mRNAs</a:t>
            </a:r>
            <a:r>
              <a:rPr lang="fr-FR" dirty="0"/>
              <a:t> </a:t>
            </a:r>
            <a:r>
              <a:rPr lang="fr-FR" dirty="0" err="1"/>
              <a:t>co-purified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SXL (USCS </a:t>
            </a:r>
            <a:r>
              <a:rPr lang="fr-FR" dirty="0" err="1"/>
              <a:t>genome</a:t>
            </a:r>
            <a:r>
              <a:rPr lang="fr-FR" dirty="0"/>
              <a:t> browser):</a:t>
            </a:r>
            <a:endParaRPr dirty="0"/>
          </a:p>
        </p:txBody>
      </p:sp>
      <p:pic>
        <p:nvPicPr>
          <p:cNvPr id="636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93" y="2776375"/>
            <a:ext cx="9508814" cy="433537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8" name="SXL mRNA targets: mRNAs interacting with SXL"/>
          <p:cNvSpPr txBox="1"/>
          <p:nvPr/>
        </p:nvSpPr>
        <p:spPr>
          <a:xfrm>
            <a:off x="460692" y="307439"/>
            <a:ext cx="640321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mRNAs interacting with SXL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92FA9D5-6E13-1B31-ADE6-A792BEB0B041}"/>
              </a:ext>
            </a:extLst>
          </p:cNvPr>
          <p:cNvGrpSpPr/>
          <p:nvPr/>
        </p:nvGrpSpPr>
        <p:grpSpPr>
          <a:xfrm>
            <a:off x="3588859" y="8060593"/>
            <a:ext cx="5827083" cy="626075"/>
            <a:chOff x="3400926" y="8060593"/>
            <a:chExt cx="5827083" cy="626075"/>
          </a:xfrm>
        </p:grpSpPr>
        <p:sp>
          <p:nvSpPr>
            <p:cNvPr id="2" name="HOW(L), but not mutants lacking RNA binding activity, restore msl2 silencing">
              <a:extLst>
                <a:ext uri="{FF2B5EF4-FFF2-40B4-BE49-F238E27FC236}">
                  <a16:creationId xmlns:a16="http://schemas.microsoft.com/office/drawing/2014/main" id="{4FC96E62-19D9-9531-0B55-AD51D36CA6F3}"/>
                </a:ext>
              </a:extLst>
            </p:cNvPr>
            <p:cNvSpPr txBox="1"/>
            <p:nvPr/>
          </p:nvSpPr>
          <p:spPr>
            <a:xfrm>
              <a:off x="3526127" y="8183835"/>
              <a:ext cx="5701882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300"/>
              </a:pPr>
              <a:r>
                <a:rPr lang="en-US" sz="2000" dirty="0">
                  <a:solidFill>
                    <a:srgbClr val="0076BA"/>
                  </a:solidFill>
                </a:rPr>
                <a:t>Internal control </a:t>
              </a:r>
              <a:r>
                <a:rPr lang="en-US" sz="2000" i="1" dirty="0">
                  <a:solidFill>
                    <a:srgbClr val="0076BA"/>
                  </a:solidFill>
                </a:rPr>
                <a:t>msl2</a:t>
              </a:r>
              <a:r>
                <a:rPr lang="en-US" sz="2000" dirty="0">
                  <a:solidFill>
                    <a:srgbClr val="0076BA"/>
                  </a:solidFill>
                </a:rPr>
                <a:t> mRNA is enriched with SXL</a:t>
              </a:r>
            </a:p>
          </p:txBody>
        </p:sp>
        <p:sp>
          <p:nvSpPr>
            <p:cNvPr id="3" name="Rectangle aux angles arrondis">
              <a:extLst>
                <a:ext uri="{FF2B5EF4-FFF2-40B4-BE49-F238E27FC236}">
                  <a16:creationId xmlns:a16="http://schemas.microsoft.com/office/drawing/2014/main" id="{2ECBF38D-EC45-EBD9-B54B-7E4D52DB438D}"/>
                </a:ext>
              </a:extLst>
            </p:cNvPr>
            <p:cNvSpPr/>
            <p:nvPr/>
          </p:nvSpPr>
          <p:spPr>
            <a:xfrm>
              <a:off x="3400926" y="8060593"/>
              <a:ext cx="5827083" cy="626075"/>
            </a:xfrm>
            <a:prstGeom prst="roundRect">
              <a:avLst>
                <a:gd name="adj" fmla="val 30428"/>
              </a:avLst>
            </a:prstGeom>
            <a:solidFill>
              <a:srgbClr val="A3D3FB">
                <a:alpha val="2180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</a:pPr>
              <a:endParaRPr sz="2200" dirty="0">
                <a:solidFill>
                  <a:srgbClr val="FFFFFF"/>
                </a:solidFill>
                <a:latin typeface="Helvetica Neue Medium"/>
              </a:endParaRP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reliminary results on 14.058 genes:"/>
          <p:cNvSpPr txBox="1"/>
          <p:nvPr/>
        </p:nvSpPr>
        <p:spPr>
          <a:xfrm>
            <a:off x="473111" y="1569764"/>
            <a:ext cx="483814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Preliminary results on 14.058 genes:</a:t>
            </a:r>
          </a:p>
        </p:txBody>
      </p:sp>
      <p:pic>
        <p:nvPicPr>
          <p:cNvPr id="641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66" y="3019437"/>
            <a:ext cx="7399478" cy="4040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033" y="3696754"/>
            <a:ext cx="2910945" cy="2685871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44" name="SXL mRNA targets: mRNAs interacting with SXL"/>
          <p:cNvSpPr txBox="1"/>
          <p:nvPr/>
        </p:nvSpPr>
        <p:spPr>
          <a:xfrm>
            <a:off x="460692" y="307439"/>
            <a:ext cx="640321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mRNAs interacting with SXL</a:t>
            </a:r>
          </a:p>
        </p:txBody>
      </p:sp>
      <p:sp>
        <p:nvSpPr>
          <p:cNvPr id="2" name="HOW(L), but not mutants lacking RNA binding activity, restore msl2 silencing">
            <a:extLst>
              <a:ext uri="{FF2B5EF4-FFF2-40B4-BE49-F238E27FC236}">
                <a16:creationId xmlns:a16="http://schemas.microsoft.com/office/drawing/2014/main" id="{CE9C2520-DCF3-C40E-9A83-5DE6E7646110}"/>
              </a:ext>
            </a:extLst>
          </p:cNvPr>
          <p:cNvSpPr txBox="1"/>
          <p:nvPr/>
        </p:nvSpPr>
        <p:spPr>
          <a:xfrm>
            <a:off x="3684349" y="8183836"/>
            <a:ext cx="635911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rPr lang="en-US" sz="2000" dirty="0">
                <a:solidFill>
                  <a:srgbClr val="0076BA"/>
                </a:solidFill>
              </a:rPr>
              <a:t>Identification of candidate mRNAs interacting with SXL</a:t>
            </a:r>
          </a:p>
        </p:txBody>
      </p:sp>
      <p:sp>
        <p:nvSpPr>
          <p:cNvPr id="3" name="Rectangle aux angles arrondis">
            <a:extLst>
              <a:ext uri="{FF2B5EF4-FFF2-40B4-BE49-F238E27FC236}">
                <a16:creationId xmlns:a16="http://schemas.microsoft.com/office/drawing/2014/main" id="{8AC58CE6-49A2-EC82-4F57-A02CA82070D4}"/>
              </a:ext>
            </a:extLst>
          </p:cNvPr>
          <p:cNvSpPr/>
          <p:nvPr/>
        </p:nvSpPr>
        <p:spPr>
          <a:xfrm>
            <a:off x="3428647" y="8060593"/>
            <a:ext cx="6790173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sz="2200" dirty="0">
              <a:solidFill>
                <a:srgbClr val="FFFFFF"/>
              </a:solidFill>
              <a:latin typeface="Helvetica Neue Medium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943" y="5386602"/>
            <a:ext cx="7722914" cy="3028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293" y="1858558"/>
            <a:ext cx="7710214" cy="3232229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0" name="SXL mRNA targets: mRNAs interacting with SXL"/>
          <p:cNvSpPr txBox="1"/>
          <p:nvPr/>
        </p:nvSpPr>
        <p:spPr>
          <a:xfrm>
            <a:off x="460692" y="307439"/>
            <a:ext cx="640321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mRNAs interacting with SXL</a:t>
            </a:r>
          </a:p>
        </p:txBody>
      </p:sp>
      <p:sp>
        <p:nvSpPr>
          <p:cNvPr id="2" name="HOW(L), but not mutants lacking RNA binding activity, restore msl2 silencing">
            <a:extLst>
              <a:ext uri="{FF2B5EF4-FFF2-40B4-BE49-F238E27FC236}">
                <a16:creationId xmlns:a16="http://schemas.microsoft.com/office/drawing/2014/main" id="{8FD4BCAC-E1FB-5A94-232A-B7B9572FFE67}"/>
              </a:ext>
            </a:extLst>
          </p:cNvPr>
          <p:cNvSpPr txBox="1"/>
          <p:nvPr/>
        </p:nvSpPr>
        <p:spPr>
          <a:xfrm>
            <a:off x="4704661" y="8809246"/>
            <a:ext cx="431849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rPr lang="fr-FR" sz="2000" dirty="0" err="1">
                <a:solidFill>
                  <a:srgbClr val="0076BA"/>
                </a:solidFill>
              </a:rPr>
              <a:t>Isoform-specific</a:t>
            </a:r>
            <a:r>
              <a:rPr lang="fr-FR" sz="2000" dirty="0">
                <a:solidFill>
                  <a:srgbClr val="0076BA"/>
                </a:solidFill>
              </a:rPr>
              <a:t> </a:t>
            </a:r>
            <a:r>
              <a:rPr lang="fr-FR" sz="2000" dirty="0" err="1">
                <a:solidFill>
                  <a:srgbClr val="0076BA"/>
                </a:solidFill>
              </a:rPr>
              <a:t>enrichment</a:t>
            </a:r>
            <a:r>
              <a:rPr lang="fr-FR" sz="2000" dirty="0">
                <a:solidFill>
                  <a:srgbClr val="0076BA"/>
                </a:solidFill>
              </a:rPr>
              <a:t> </a:t>
            </a:r>
            <a:r>
              <a:rPr lang="fr-FR" sz="2000" dirty="0" err="1">
                <a:solidFill>
                  <a:srgbClr val="0076BA"/>
                </a:solidFill>
              </a:rPr>
              <a:t>with</a:t>
            </a:r>
            <a:r>
              <a:rPr lang="fr-FR" sz="2000" dirty="0">
                <a:solidFill>
                  <a:srgbClr val="0076BA"/>
                </a:solidFill>
              </a:rPr>
              <a:t> SXL</a:t>
            </a:r>
            <a:endParaRPr lang="en-US" sz="2000" dirty="0">
              <a:solidFill>
                <a:srgbClr val="0076BA"/>
              </a:solidFill>
            </a:endParaRPr>
          </a:p>
        </p:txBody>
      </p:sp>
      <p:sp>
        <p:nvSpPr>
          <p:cNvPr id="3" name="Rectangle aux angles arrondis">
            <a:extLst>
              <a:ext uri="{FF2B5EF4-FFF2-40B4-BE49-F238E27FC236}">
                <a16:creationId xmlns:a16="http://schemas.microsoft.com/office/drawing/2014/main" id="{C2E1680E-4C39-9EE7-B687-39F33D69D311}"/>
              </a:ext>
            </a:extLst>
          </p:cNvPr>
          <p:cNvSpPr/>
          <p:nvPr/>
        </p:nvSpPr>
        <p:spPr>
          <a:xfrm>
            <a:off x="4411579" y="8686005"/>
            <a:ext cx="4748463" cy="626075"/>
          </a:xfrm>
          <a:prstGeom prst="roundRect">
            <a:avLst>
              <a:gd name="adj" fmla="val 30428"/>
            </a:avLst>
          </a:prstGeom>
          <a:solidFill>
            <a:srgbClr val="A3D3FB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</a:pPr>
            <a:endParaRPr sz="2200" dirty="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4" name="Internal control msl2 mRNA is enriched with SXL:">
            <a:extLst>
              <a:ext uri="{FF2B5EF4-FFF2-40B4-BE49-F238E27FC236}">
                <a16:creationId xmlns:a16="http://schemas.microsoft.com/office/drawing/2014/main" id="{059319B0-421E-C528-28AE-21CD2F3FC988}"/>
              </a:ext>
            </a:extLst>
          </p:cNvPr>
          <p:cNvSpPr txBox="1"/>
          <p:nvPr/>
        </p:nvSpPr>
        <p:spPr>
          <a:xfrm>
            <a:off x="473111" y="1166610"/>
            <a:ext cx="9496189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rPr lang="fr-FR" dirty="0"/>
              <a:t>Exploration of </a:t>
            </a:r>
            <a:r>
              <a:rPr lang="fr-FR" dirty="0" err="1"/>
              <a:t>transcripts</a:t>
            </a:r>
            <a:r>
              <a:rPr lang="fr-FR" dirty="0"/>
              <a:t> </a:t>
            </a:r>
            <a:r>
              <a:rPr lang="fr-FR" dirty="0" err="1"/>
              <a:t>co-purified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SXL (USCS </a:t>
            </a:r>
            <a:r>
              <a:rPr lang="fr-FR" dirty="0" err="1"/>
              <a:t>genome</a:t>
            </a:r>
            <a:r>
              <a:rPr lang="fr-FR" dirty="0"/>
              <a:t> browser):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3" name="SXL mRNA targets: Functional high-throughput screening (Perspectives)"/>
          <p:cNvSpPr txBox="1"/>
          <p:nvPr/>
        </p:nvSpPr>
        <p:spPr>
          <a:xfrm>
            <a:off x="460692" y="307439"/>
            <a:ext cx="9525471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Functional high-throughput screening (Perspectives)</a:t>
            </a:r>
          </a:p>
        </p:txBody>
      </p:sp>
      <p:sp>
        <p:nvSpPr>
          <p:cNvPr id="654" name="Which mRNAs are translationally repressed in a SXL-dependent manner?"/>
          <p:cNvSpPr txBox="1"/>
          <p:nvPr/>
        </p:nvSpPr>
        <p:spPr>
          <a:xfrm>
            <a:off x="473111" y="1569764"/>
            <a:ext cx="9653410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Which mRNAs are translationally repressed in a SXL-dependent manner?</a:t>
            </a:r>
          </a:p>
        </p:txBody>
      </p:sp>
      <p:pic>
        <p:nvPicPr>
          <p:cNvPr id="655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907" y="4478431"/>
            <a:ext cx="4817728" cy="2734876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1. SXL Knock-down in Kc cells"/>
          <p:cNvSpPr txBox="1"/>
          <p:nvPr/>
        </p:nvSpPr>
        <p:spPr>
          <a:xfrm>
            <a:off x="2835311" y="2856956"/>
            <a:ext cx="360984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1. SXL Knock-down in Kc cells</a:t>
            </a:r>
          </a:p>
        </p:txBody>
      </p:sp>
      <p:sp>
        <p:nvSpPr>
          <p:cNvPr id="657" name="2. Polysomes/subpolysomes separation"/>
          <p:cNvSpPr txBox="1"/>
          <p:nvPr/>
        </p:nvSpPr>
        <p:spPr>
          <a:xfrm>
            <a:off x="2835311" y="3521589"/>
            <a:ext cx="464489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2. Polysomes/subpolysomes separation</a:t>
            </a:r>
          </a:p>
        </p:txBody>
      </p:sp>
      <p:sp>
        <p:nvSpPr>
          <p:cNvPr id="658" name="Expected msl2 polysome profile:"/>
          <p:cNvSpPr txBox="1"/>
          <p:nvPr/>
        </p:nvSpPr>
        <p:spPr>
          <a:xfrm>
            <a:off x="4274793" y="4094415"/>
            <a:ext cx="3429230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i="1"/>
            </a:lvl1pPr>
          </a:lstStyle>
          <a:p>
            <a:r>
              <a:t>Expected msl2 polysome profile:</a:t>
            </a:r>
          </a:p>
        </p:txBody>
      </p:sp>
      <p:sp>
        <p:nvSpPr>
          <p:cNvPr id="659" name="3. mRNA sequencing of the appropriate fractions"/>
          <p:cNvSpPr txBox="1"/>
          <p:nvPr/>
        </p:nvSpPr>
        <p:spPr>
          <a:xfrm>
            <a:off x="2962311" y="7623689"/>
            <a:ext cx="567055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3. mRNA sequencing of the appropriate fractions</a:t>
            </a:r>
          </a:p>
        </p:txBody>
      </p:sp>
      <p:sp>
        <p:nvSpPr>
          <p:cNvPr id="660" name="4. Identify the mRNAs that get translated upon SXL RNAi"/>
          <p:cNvSpPr txBox="1"/>
          <p:nvPr/>
        </p:nvSpPr>
        <p:spPr>
          <a:xfrm>
            <a:off x="2962311" y="8288323"/>
            <a:ext cx="656463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4. Identify the mRNAs that get translated upon SXL RNAi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enetic validation of the candidates mRNAs:"/>
          <p:cNvSpPr txBox="1"/>
          <p:nvPr/>
        </p:nvSpPr>
        <p:spPr>
          <a:xfrm>
            <a:off x="473111" y="1569764"/>
            <a:ext cx="5962727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Genetic validation of the candidates mRNAs:</a:t>
            </a:r>
          </a:p>
        </p:txBody>
      </p:sp>
      <p:pic>
        <p:nvPicPr>
          <p:cNvPr id="663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464" y="2776376"/>
            <a:ext cx="7761872" cy="2573114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Ligne"/>
          <p:cNvSpPr/>
          <p:nvPr/>
        </p:nvSpPr>
        <p:spPr>
          <a:xfrm>
            <a:off x="6206066" y="4318673"/>
            <a:ext cx="1" cy="14869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5" name="Subset of mRNAs of interest"/>
          <p:cNvSpPr txBox="1"/>
          <p:nvPr/>
        </p:nvSpPr>
        <p:spPr>
          <a:xfrm>
            <a:off x="4535254" y="5894880"/>
            <a:ext cx="334162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Subset of mRNAs of interest</a:t>
            </a:r>
          </a:p>
        </p:txBody>
      </p:sp>
      <p:sp>
        <p:nvSpPr>
          <p:cNvPr id="666" name="Ligne"/>
          <p:cNvSpPr/>
          <p:nvPr/>
        </p:nvSpPr>
        <p:spPr>
          <a:xfrm>
            <a:off x="6206066" y="6383410"/>
            <a:ext cx="1" cy="45459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7" name="Involved in sex determination ?"/>
          <p:cNvSpPr txBox="1"/>
          <p:nvPr/>
        </p:nvSpPr>
        <p:spPr>
          <a:xfrm>
            <a:off x="4384632" y="7071747"/>
            <a:ext cx="36428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Involved in sex determination ?</a:t>
            </a:r>
          </a:p>
        </p:txBody>
      </p:sp>
      <p:sp>
        <p:nvSpPr>
          <p:cNvPr id="668" name="Sex-specific development"/>
          <p:cNvSpPr txBox="1"/>
          <p:nvPr/>
        </p:nvSpPr>
        <p:spPr>
          <a:xfrm>
            <a:off x="4822063" y="7605147"/>
            <a:ext cx="336067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92100" indent="-292100">
              <a:buSzPct val="123000"/>
              <a:buChar char="-"/>
              <a:defRPr sz="2000"/>
            </a:lvl1pPr>
          </a:lstStyle>
          <a:p>
            <a:r>
              <a:t>Sex-specific development</a:t>
            </a:r>
          </a:p>
        </p:txBody>
      </p:sp>
      <p:sp>
        <p:nvSpPr>
          <p:cNvPr id="669" name="Sex-specific behaviour"/>
          <p:cNvSpPr txBox="1"/>
          <p:nvPr/>
        </p:nvSpPr>
        <p:spPr>
          <a:xfrm>
            <a:off x="4822063" y="8020013"/>
            <a:ext cx="300278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92100" indent="-292100">
              <a:buSzPct val="123000"/>
              <a:buChar char="-"/>
              <a:defRPr sz="2000"/>
            </a:lvl1pPr>
          </a:lstStyle>
          <a:p>
            <a:r>
              <a:t>Sex-specific behaviour</a:t>
            </a:r>
          </a:p>
        </p:txBody>
      </p:sp>
      <p:sp>
        <p:nvSpPr>
          <p:cNvPr id="670" name="Dosage compensation"/>
          <p:cNvSpPr txBox="1"/>
          <p:nvPr/>
        </p:nvSpPr>
        <p:spPr>
          <a:xfrm>
            <a:off x="4822063" y="8434880"/>
            <a:ext cx="296113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92100" indent="-292100">
              <a:buSzPct val="123000"/>
              <a:buChar char="-"/>
              <a:defRPr sz="2000"/>
            </a:lvl1pPr>
          </a:lstStyle>
          <a:p>
            <a:r>
              <a:t>Dosage compensation</a:t>
            </a:r>
          </a:p>
        </p:txBody>
      </p:sp>
      <p:sp>
        <p:nvSpPr>
          <p:cNvPr id="671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72" name="SXL mRNA targets: Functional high-throughput screening (Perspectives)"/>
          <p:cNvSpPr txBox="1"/>
          <p:nvPr/>
        </p:nvSpPr>
        <p:spPr>
          <a:xfrm>
            <a:off x="460692" y="307439"/>
            <a:ext cx="9525471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Functional high-throughput screening (Perspectives)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6" y="2410959"/>
            <a:ext cx="8642860" cy="3763246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Thanks!"/>
          <p:cNvSpPr txBox="1"/>
          <p:nvPr/>
        </p:nvSpPr>
        <p:spPr>
          <a:xfrm>
            <a:off x="906896" y="426554"/>
            <a:ext cx="1652697" cy="57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dirty="0">
                <a:solidFill>
                  <a:srgbClr val="0076BA"/>
                </a:solidFill>
              </a:rPr>
              <a:t>Thanks!</a:t>
            </a:r>
          </a:p>
        </p:txBody>
      </p:sp>
      <p:sp>
        <p:nvSpPr>
          <p:cNvPr id="676" name="Fatima Gebauer Lab"/>
          <p:cNvSpPr txBox="1"/>
          <p:nvPr/>
        </p:nvSpPr>
        <p:spPr>
          <a:xfrm>
            <a:off x="964177" y="1704011"/>
            <a:ext cx="4057499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r>
              <a:t>Fatima Gebauer Lab</a:t>
            </a:r>
          </a:p>
        </p:txBody>
      </p:sp>
      <p:sp>
        <p:nvSpPr>
          <p:cNvPr id="677" name="Olga Coll"/>
          <p:cNvSpPr txBox="1"/>
          <p:nvPr/>
        </p:nvSpPr>
        <p:spPr>
          <a:xfrm>
            <a:off x="9794911" y="2404789"/>
            <a:ext cx="131512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Olga Coll</a:t>
            </a:r>
          </a:p>
        </p:txBody>
      </p:sp>
      <p:sp>
        <p:nvSpPr>
          <p:cNvPr id="678" name="Marina Garcia"/>
          <p:cNvSpPr txBox="1"/>
          <p:nvPr/>
        </p:nvSpPr>
        <p:spPr>
          <a:xfrm>
            <a:off x="9794911" y="2895125"/>
            <a:ext cx="1937297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Marina Garcia</a:t>
            </a:r>
          </a:p>
        </p:txBody>
      </p:sp>
      <p:sp>
        <p:nvSpPr>
          <p:cNvPr id="679" name="Cristina Militti"/>
          <p:cNvSpPr txBox="1"/>
          <p:nvPr/>
        </p:nvSpPr>
        <p:spPr>
          <a:xfrm>
            <a:off x="9794911" y="3385461"/>
            <a:ext cx="188851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Cristina Militti</a:t>
            </a:r>
          </a:p>
        </p:txBody>
      </p:sp>
      <p:sp>
        <p:nvSpPr>
          <p:cNvPr id="680" name="Anna Ribo"/>
          <p:cNvSpPr txBox="1"/>
          <p:nvPr/>
        </p:nvSpPr>
        <p:spPr>
          <a:xfrm>
            <a:off x="9819301" y="3875796"/>
            <a:ext cx="1472274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Anna Ribo</a:t>
            </a:r>
          </a:p>
        </p:txBody>
      </p:sp>
      <p:sp>
        <p:nvSpPr>
          <p:cNvPr id="681" name="Emilia Szostak"/>
          <p:cNvSpPr txBox="1"/>
          <p:nvPr/>
        </p:nvSpPr>
        <p:spPr>
          <a:xfrm>
            <a:off x="9794911" y="4366132"/>
            <a:ext cx="201820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Emilia Szostak</a:t>
            </a:r>
          </a:p>
        </p:txBody>
      </p:sp>
      <p:sp>
        <p:nvSpPr>
          <p:cNvPr id="682" name="Ana Villalba"/>
          <p:cNvSpPr txBox="1"/>
          <p:nvPr/>
        </p:nvSpPr>
        <p:spPr>
          <a:xfrm>
            <a:off x="9794911" y="4856468"/>
            <a:ext cx="1623581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Ana Villalba</a:t>
            </a:r>
          </a:p>
        </p:txBody>
      </p:sp>
      <p:sp>
        <p:nvSpPr>
          <p:cNvPr id="683" name="Laurence Wurth"/>
          <p:cNvSpPr txBox="1"/>
          <p:nvPr/>
        </p:nvSpPr>
        <p:spPr>
          <a:xfrm>
            <a:off x="9819301" y="5346804"/>
            <a:ext cx="218149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Laurence Wurth</a:t>
            </a:r>
          </a:p>
        </p:txBody>
      </p:sp>
      <p:pic>
        <p:nvPicPr>
          <p:cNvPr id="684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6426663"/>
            <a:ext cx="2571125" cy="2601979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Collaboration CRG:"/>
          <p:cNvSpPr txBox="1"/>
          <p:nvPr/>
        </p:nvSpPr>
        <p:spPr>
          <a:xfrm>
            <a:off x="9713269" y="6455937"/>
            <a:ext cx="2656447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u="sng"/>
            </a:lvl1pPr>
          </a:lstStyle>
          <a:p>
            <a:r>
              <a:t>Collaboration CRG:</a:t>
            </a:r>
          </a:p>
        </p:txBody>
      </p:sp>
      <p:sp>
        <p:nvSpPr>
          <p:cNvPr id="686" name="Thomas Derrien"/>
          <p:cNvSpPr txBox="1"/>
          <p:nvPr/>
        </p:nvSpPr>
        <p:spPr>
          <a:xfrm>
            <a:off x="9807106" y="7186328"/>
            <a:ext cx="218645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Thomas Derrien</a:t>
            </a:r>
          </a:p>
        </p:txBody>
      </p:sp>
      <p:sp>
        <p:nvSpPr>
          <p:cNvPr id="687" name="Roderic Guigo"/>
          <p:cNvSpPr txBox="1"/>
          <p:nvPr/>
        </p:nvSpPr>
        <p:spPr>
          <a:xfrm>
            <a:off x="9831496" y="7676663"/>
            <a:ext cx="199659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Roderic Guigo</a:t>
            </a:r>
          </a:p>
        </p:txBody>
      </p:sp>
      <p:pic>
        <p:nvPicPr>
          <p:cNvPr id="688" name="vidéo-collée.png" descr="vidéo-collé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29" y="6467228"/>
            <a:ext cx="2197101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70E05-7F2C-37CC-346C-9B6C0406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aux angles arrondis">
            <a:extLst>
              <a:ext uri="{FF2B5EF4-FFF2-40B4-BE49-F238E27FC236}">
                <a16:creationId xmlns:a16="http://schemas.microsoft.com/office/drawing/2014/main" id="{972FA7AB-F938-9F95-2919-88E041357C77}"/>
              </a:ext>
            </a:extLst>
          </p:cNvPr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984B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3’UTR co-factor: Hrp48">
            <a:extLst>
              <a:ext uri="{FF2B5EF4-FFF2-40B4-BE49-F238E27FC236}">
                <a16:creationId xmlns:a16="http://schemas.microsoft.com/office/drawing/2014/main" id="{2CBC71F2-CAEB-3C8C-78D8-CA2780159DED}"/>
              </a:ext>
            </a:extLst>
          </p:cNvPr>
          <p:cNvSpPr txBox="1"/>
          <p:nvPr/>
        </p:nvSpPr>
        <p:spPr>
          <a:xfrm>
            <a:off x="460692" y="307439"/>
            <a:ext cx="31816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rPr dirty="0"/>
              <a:t>3’UTR co-factor: Hrp48</a:t>
            </a:r>
          </a:p>
        </p:txBody>
      </p:sp>
      <p:sp>
        <p:nvSpPr>
          <p:cNvPr id="506" name="Hrp48 binding site:">
            <a:extLst>
              <a:ext uri="{FF2B5EF4-FFF2-40B4-BE49-F238E27FC236}">
                <a16:creationId xmlns:a16="http://schemas.microsoft.com/office/drawing/2014/main" id="{70ADE971-FBD4-84A3-F5FF-916E82E4D8CB}"/>
              </a:ext>
            </a:extLst>
          </p:cNvPr>
          <p:cNvSpPr txBox="1"/>
          <p:nvPr/>
        </p:nvSpPr>
        <p:spPr>
          <a:xfrm>
            <a:off x="289667" y="1573320"/>
            <a:ext cx="259247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Hrp48 binding site:</a:t>
            </a:r>
          </a:p>
        </p:txBody>
      </p:sp>
      <p:sp>
        <p:nvSpPr>
          <p:cNvPr id="507" name="Hrp48 binds to msl2 region 5">
            <a:extLst>
              <a:ext uri="{FF2B5EF4-FFF2-40B4-BE49-F238E27FC236}">
                <a16:creationId xmlns:a16="http://schemas.microsoft.com/office/drawing/2014/main" id="{2BD8168F-FE48-F80A-2147-CFF726FB3D0F}"/>
              </a:ext>
            </a:extLst>
          </p:cNvPr>
          <p:cNvSpPr txBox="1"/>
          <p:nvPr/>
        </p:nvSpPr>
        <p:spPr>
          <a:xfrm>
            <a:off x="4800854" y="8518237"/>
            <a:ext cx="340309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2000"/>
            </a:pPr>
            <a:r>
              <a:t>Hrp48 binds to </a:t>
            </a:r>
            <a:r>
              <a:rPr i="1"/>
              <a:t>msl2</a:t>
            </a:r>
            <a:r>
              <a:t> region 5</a:t>
            </a:r>
          </a:p>
        </p:txBody>
      </p:sp>
      <p:sp>
        <p:nvSpPr>
          <p:cNvPr id="508" name="Carré">
            <a:extLst>
              <a:ext uri="{FF2B5EF4-FFF2-40B4-BE49-F238E27FC236}">
                <a16:creationId xmlns:a16="http://schemas.microsoft.com/office/drawing/2014/main" id="{C692C637-9797-136F-1BD9-C3CB599CFF94}"/>
              </a:ext>
            </a:extLst>
          </p:cNvPr>
          <p:cNvSpPr/>
          <p:nvPr/>
        </p:nvSpPr>
        <p:spPr>
          <a:xfrm>
            <a:off x="855133" y="234526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09" name="vidéo-collée.png" descr="vidéo-collée.png">
            <a:extLst>
              <a:ext uri="{FF2B5EF4-FFF2-40B4-BE49-F238E27FC236}">
                <a16:creationId xmlns:a16="http://schemas.microsoft.com/office/drawing/2014/main" id="{448F1FB5-7CA2-E42A-9F95-29206E41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1566435"/>
            <a:ext cx="6096001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(Szostak et al, 2018)">
            <a:extLst>
              <a:ext uri="{FF2B5EF4-FFF2-40B4-BE49-F238E27FC236}">
                <a16:creationId xmlns:a16="http://schemas.microsoft.com/office/drawing/2014/main" id="{F2784CFC-F13A-2864-14B1-13687E7C5885}"/>
              </a:ext>
            </a:extLst>
          </p:cNvPr>
          <p:cNvSpPr txBox="1"/>
          <p:nvPr/>
        </p:nvSpPr>
        <p:spPr>
          <a:xfrm>
            <a:off x="10831762" y="9319281"/>
            <a:ext cx="1924610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1600" i="1"/>
            </a:lvl1pPr>
          </a:lstStyle>
          <a:p>
            <a:r>
              <a:t>(Szostak et al, 2018)</a:t>
            </a:r>
          </a:p>
        </p:txBody>
      </p:sp>
      <p:sp>
        <p:nvSpPr>
          <p:cNvPr id="511" name="Rectangle aux angles arrondis">
            <a:extLst>
              <a:ext uri="{FF2B5EF4-FFF2-40B4-BE49-F238E27FC236}">
                <a16:creationId xmlns:a16="http://schemas.microsoft.com/office/drawing/2014/main" id="{65303EB0-A1FF-441C-3930-1C589F963086}"/>
              </a:ext>
            </a:extLst>
          </p:cNvPr>
          <p:cNvSpPr/>
          <p:nvPr/>
        </p:nvSpPr>
        <p:spPr>
          <a:xfrm>
            <a:off x="4494999" y="8404844"/>
            <a:ext cx="4014802" cy="626075"/>
          </a:xfrm>
          <a:prstGeom prst="roundRect">
            <a:avLst>
              <a:gd name="adj" fmla="val 30428"/>
            </a:avLst>
          </a:prstGeom>
          <a:solidFill>
            <a:srgbClr val="A460A7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14" name="Grouper">
            <a:extLst>
              <a:ext uri="{FF2B5EF4-FFF2-40B4-BE49-F238E27FC236}">
                <a16:creationId xmlns:a16="http://schemas.microsoft.com/office/drawing/2014/main" id="{A57DB7EB-85CF-BF09-241A-033EC5A41AA8}"/>
              </a:ext>
            </a:extLst>
          </p:cNvPr>
          <p:cNvGrpSpPr/>
          <p:nvPr/>
        </p:nvGrpSpPr>
        <p:grpSpPr>
          <a:xfrm>
            <a:off x="6006932" y="4395837"/>
            <a:ext cx="790083" cy="878066"/>
            <a:chOff x="0" y="0"/>
            <a:chExt cx="790081" cy="878064"/>
          </a:xfrm>
        </p:grpSpPr>
        <p:pic>
          <p:nvPicPr>
            <p:cNvPr id="512" name="3'constructs.png" descr="3'constructs.png">
              <a:extLst>
                <a:ext uri="{FF2B5EF4-FFF2-40B4-BE49-F238E27FC236}">
                  <a16:creationId xmlns:a16="http://schemas.microsoft.com/office/drawing/2014/main" id="{AC6AB90F-67DE-F4A5-47C8-0D78B0F3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2" y="7659"/>
              <a:ext cx="735459" cy="870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3" name="Rectangle">
              <a:extLst>
                <a:ext uri="{FF2B5EF4-FFF2-40B4-BE49-F238E27FC236}">
                  <a16:creationId xmlns:a16="http://schemas.microsoft.com/office/drawing/2014/main" id="{9D89B175-6999-2CB6-2167-3DEF0DC16CCD}"/>
                </a:ext>
              </a:extLst>
            </p:cNvPr>
            <p:cNvSpPr/>
            <p:nvPr/>
          </p:nvSpPr>
          <p:spPr>
            <a:xfrm>
              <a:off x="0" y="0"/>
              <a:ext cx="790082" cy="7302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18" name="Grouper">
            <a:extLst>
              <a:ext uri="{FF2B5EF4-FFF2-40B4-BE49-F238E27FC236}">
                <a16:creationId xmlns:a16="http://schemas.microsoft.com/office/drawing/2014/main" id="{681902CB-A61F-312D-EAAC-B59EB83CFAD0}"/>
              </a:ext>
            </a:extLst>
          </p:cNvPr>
          <p:cNvGrpSpPr/>
          <p:nvPr/>
        </p:nvGrpSpPr>
        <p:grpSpPr>
          <a:xfrm>
            <a:off x="5167463" y="4898797"/>
            <a:ext cx="790082" cy="913555"/>
            <a:chOff x="0" y="0"/>
            <a:chExt cx="790081" cy="913554"/>
          </a:xfrm>
        </p:grpSpPr>
        <p:pic>
          <p:nvPicPr>
            <p:cNvPr id="515" name="3'constructs.png" descr="3'constructs.png">
              <a:extLst>
                <a:ext uri="{FF2B5EF4-FFF2-40B4-BE49-F238E27FC236}">
                  <a16:creationId xmlns:a16="http://schemas.microsoft.com/office/drawing/2014/main" id="{8D6E73BA-BCC8-0342-AD15-E4B0B8BEB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1" y="0"/>
              <a:ext cx="735459" cy="870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6" name="Rectangle">
              <a:extLst>
                <a:ext uri="{FF2B5EF4-FFF2-40B4-BE49-F238E27FC236}">
                  <a16:creationId xmlns:a16="http://schemas.microsoft.com/office/drawing/2014/main" id="{A2CCC182-7F6D-E688-A187-FD44D594B165}"/>
                </a:ext>
              </a:extLst>
            </p:cNvPr>
            <p:cNvSpPr/>
            <p:nvPr/>
          </p:nvSpPr>
          <p:spPr>
            <a:xfrm>
              <a:off x="0" y="418269"/>
              <a:ext cx="790082" cy="495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7" name="Rectangle">
              <a:extLst>
                <a:ext uri="{FF2B5EF4-FFF2-40B4-BE49-F238E27FC236}">
                  <a16:creationId xmlns:a16="http://schemas.microsoft.com/office/drawing/2014/main" id="{37616F93-F984-0601-B7E4-F39CE6F332D8}"/>
                </a:ext>
              </a:extLst>
            </p:cNvPr>
            <p:cNvSpPr/>
            <p:nvPr/>
          </p:nvSpPr>
          <p:spPr>
            <a:xfrm>
              <a:off x="0" y="0"/>
              <a:ext cx="790082" cy="2670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22" name="Grouper">
            <a:extLst>
              <a:ext uri="{FF2B5EF4-FFF2-40B4-BE49-F238E27FC236}">
                <a16:creationId xmlns:a16="http://schemas.microsoft.com/office/drawing/2014/main" id="{62331D3C-41FD-E884-9561-C383A78B95B3}"/>
              </a:ext>
            </a:extLst>
          </p:cNvPr>
          <p:cNvGrpSpPr/>
          <p:nvPr/>
        </p:nvGrpSpPr>
        <p:grpSpPr>
          <a:xfrm>
            <a:off x="6873714" y="4644797"/>
            <a:ext cx="790083" cy="947681"/>
            <a:chOff x="0" y="0"/>
            <a:chExt cx="790081" cy="947680"/>
          </a:xfrm>
        </p:grpSpPr>
        <p:pic>
          <p:nvPicPr>
            <p:cNvPr id="519" name="3'constructs.png" descr="3'constructs.png">
              <a:extLst>
                <a:ext uri="{FF2B5EF4-FFF2-40B4-BE49-F238E27FC236}">
                  <a16:creationId xmlns:a16="http://schemas.microsoft.com/office/drawing/2014/main" id="{5391AAFB-9B89-5F69-AAC4-B0D04728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35459" cy="870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0" name="Rectangle">
              <a:extLst>
                <a:ext uri="{FF2B5EF4-FFF2-40B4-BE49-F238E27FC236}">
                  <a16:creationId xmlns:a16="http://schemas.microsoft.com/office/drawing/2014/main" id="{374CE285-9122-476F-D614-0E98B5B96B0B}"/>
                </a:ext>
              </a:extLst>
            </p:cNvPr>
            <p:cNvSpPr/>
            <p:nvPr/>
          </p:nvSpPr>
          <p:spPr>
            <a:xfrm>
              <a:off x="0" y="681361"/>
              <a:ext cx="790082" cy="2663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1" name="Rectangle">
              <a:extLst>
                <a:ext uri="{FF2B5EF4-FFF2-40B4-BE49-F238E27FC236}">
                  <a16:creationId xmlns:a16="http://schemas.microsoft.com/office/drawing/2014/main" id="{B684E53A-7765-E972-501F-24F68406DD73}"/>
                </a:ext>
              </a:extLst>
            </p:cNvPr>
            <p:cNvSpPr/>
            <p:nvPr/>
          </p:nvSpPr>
          <p:spPr>
            <a:xfrm>
              <a:off x="0" y="0"/>
              <a:ext cx="790082" cy="495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23" name="WT">
            <a:extLst>
              <a:ext uri="{FF2B5EF4-FFF2-40B4-BE49-F238E27FC236}">
                <a16:creationId xmlns:a16="http://schemas.microsoft.com/office/drawing/2014/main" id="{C2414679-D353-B1F0-7AC2-C2F608F819FF}"/>
              </a:ext>
            </a:extLst>
          </p:cNvPr>
          <p:cNvSpPr txBox="1"/>
          <p:nvPr/>
        </p:nvSpPr>
        <p:spPr>
          <a:xfrm>
            <a:off x="5347334" y="4717759"/>
            <a:ext cx="514351" cy="4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WT</a:t>
            </a:r>
          </a:p>
        </p:txBody>
      </p:sp>
      <p:pic>
        <p:nvPicPr>
          <p:cNvPr id="524" name="vidéo-collée.png" descr="vidéo-collée.png">
            <a:extLst>
              <a:ext uri="{FF2B5EF4-FFF2-40B4-BE49-F238E27FC236}">
                <a16:creationId xmlns:a16="http://schemas.microsoft.com/office/drawing/2014/main" id="{2FF7A540-29BF-1923-BAA6-478F34E27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94" y="5408083"/>
            <a:ext cx="3896412" cy="2196595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EFm">
            <a:extLst>
              <a:ext uri="{FF2B5EF4-FFF2-40B4-BE49-F238E27FC236}">
                <a16:creationId xmlns:a16="http://schemas.microsoft.com/office/drawing/2014/main" id="{E42195E7-8D82-C5D9-B71E-5F50BC066550}"/>
              </a:ext>
            </a:extLst>
          </p:cNvPr>
          <p:cNvSpPr txBox="1"/>
          <p:nvPr/>
        </p:nvSpPr>
        <p:spPr>
          <a:xfrm>
            <a:off x="6086712" y="4717759"/>
            <a:ext cx="657836" cy="4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EFm</a:t>
            </a:r>
          </a:p>
        </p:txBody>
      </p:sp>
      <p:sp>
        <p:nvSpPr>
          <p:cNvPr id="526" name="5m">
            <a:extLst>
              <a:ext uri="{FF2B5EF4-FFF2-40B4-BE49-F238E27FC236}">
                <a16:creationId xmlns:a16="http://schemas.microsoft.com/office/drawing/2014/main" id="{C6FF7C05-DDBC-3F64-0BC2-ED6E1369D771}"/>
              </a:ext>
            </a:extLst>
          </p:cNvPr>
          <p:cNvSpPr txBox="1"/>
          <p:nvPr/>
        </p:nvSpPr>
        <p:spPr>
          <a:xfrm>
            <a:off x="6990638" y="4717759"/>
            <a:ext cx="490081" cy="41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5m</a:t>
            </a:r>
          </a:p>
        </p:txBody>
      </p:sp>
      <p:sp>
        <p:nvSpPr>
          <p:cNvPr id="527" name="Rectangle">
            <a:extLst>
              <a:ext uri="{FF2B5EF4-FFF2-40B4-BE49-F238E27FC236}">
                <a16:creationId xmlns:a16="http://schemas.microsoft.com/office/drawing/2014/main" id="{3D1A81B0-5B81-082D-4032-9A3A12B6C4C8}"/>
              </a:ext>
            </a:extLst>
          </p:cNvPr>
          <p:cNvSpPr/>
          <p:nvPr/>
        </p:nvSpPr>
        <p:spPr>
          <a:xfrm>
            <a:off x="2839720" y="1614962"/>
            <a:ext cx="514351" cy="5604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0123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n"/>
          <p:cNvSpPr txBox="1"/>
          <p:nvPr/>
        </p:nvSpPr>
        <p:spPr>
          <a:xfrm>
            <a:off x="6071298" y="291288"/>
            <a:ext cx="91531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>
                <a:solidFill>
                  <a:srgbClr val="0076BA"/>
                </a:solidFill>
              </a:rPr>
              <a:t>Plan</a:t>
            </a:r>
          </a:p>
        </p:txBody>
      </p:sp>
      <p:sp>
        <p:nvSpPr>
          <p:cNvPr id="213" name="Rectangle aux angles arrondis"/>
          <p:cNvSpPr/>
          <p:nvPr/>
        </p:nvSpPr>
        <p:spPr>
          <a:xfrm>
            <a:off x="821266" y="1301592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" name="Rectangle aux angles arrondis"/>
          <p:cNvSpPr/>
          <p:nvPr/>
        </p:nvSpPr>
        <p:spPr>
          <a:xfrm>
            <a:off x="821266" y="6543909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" name="Identification of SXL interactions"/>
          <p:cNvSpPr txBox="1"/>
          <p:nvPr/>
        </p:nvSpPr>
        <p:spPr>
          <a:xfrm>
            <a:off x="1019492" y="1357305"/>
            <a:ext cx="433923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Identification of SXL interactions</a:t>
            </a:r>
          </a:p>
        </p:txBody>
      </p:sp>
      <p:sp>
        <p:nvSpPr>
          <p:cNvPr id="216" name="SXL mRNA targets: Seeking for genes involved in sex determination"/>
          <p:cNvSpPr txBox="1"/>
          <p:nvPr/>
        </p:nvSpPr>
        <p:spPr>
          <a:xfrm>
            <a:off x="1019492" y="6599622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217" name="Introduction"/>
          <p:cNvSpPr txBox="1"/>
          <p:nvPr/>
        </p:nvSpPr>
        <p:spPr>
          <a:xfrm>
            <a:off x="1485159" y="2134854"/>
            <a:ext cx="1591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218" name="(a) Dosage compensation and the need to repress Msl2 in females"/>
          <p:cNvSpPr txBox="1"/>
          <p:nvPr/>
        </p:nvSpPr>
        <p:spPr>
          <a:xfrm>
            <a:off x="2035492" y="2655721"/>
            <a:ext cx="76847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(a) Dosage compensation and the need to repress Msl2 in females </a:t>
            </a:r>
          </a:p>
        </p:txBody>
      </p:sp>
      <p:sp>
        <p:nvSpPr>
          <p:cNvPr id="219" name="(b) Translation initiation"/>
          <p:cNvSpPr txBox="1"/>
          <p:nvPr/>
        </p:nvSpPr>
        <p:spPr>
          <a:xfrm>
            <a:off x="2035492" y="3170367"/>
            <a:ext cx="2715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(b) Translation initiation</a:t>
            </a:r>
          </a:p>
        </p:txBody>
      </p:sp>
      <p:sp>
        <p:nvSpPr>
          <p:cNvPr id="220" name="(c) The paradigm of msl2 translational repression"/>
          <p:cNvSpPr txBox="1"/>
          <p:nvPr/>
        </p:nvSpPr>
        <p:spPr>
          <a:xfrm>
            <a:off x="2035492" y="3694861"/>
            <a:ext cx="567142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(c) The paradigm of </a:t>
            </a:r>
            <a:r>
              <a:rPr i="1" dirty="0"/>
              <a:t>msl2</a:t>
            </a:r>
            <a:r>
              <a:rPr dirty="0"/>
              <a:t> translational repression</a:t>
            </a:r>
          </a:p>
        </p:txBody>
      </p:sp>
      <p:sp>
        <p:nvSpPr>
          <p:cNvPr id="221" name="Purification of SXL mRNP complexes"/>
          <p:cNvSpPr txBox="1"/>
          <p:nvPr/>
        </p:nvSpPr>
        <p:spPr>
          <a:xfrm>
            <a:off x="1493625" y="4193436"/>
            <a:ext cx="46007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222" name="(d) Two-steps mRNP purification"/>
          <p:cNvSpPr txBox="1"/>
          <p:nvPr/>
        </p:nvSpPr>
        <p:spPr>
          <a:xfrm>
            <a:off x="2043959" y="4714303"/>
            <a:ext cx="385394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(d) Two-steps mRNP purification </a:t>
            </a:r>
          </a:p>
        </p:txBody>
      </p:sp>
      <p:sp>
        <p:nvSpPr>
          <p:cNvPr id="223" name="(e) 5’UTR SXL co-factor: Held-Out-Wing"/>
          <p:cNvSpPr txBox="1"/>
          <p:nvPr/>
        </p:nvSpPr>
        <p:spPr>
          <a:xfrm>
            <a:off x="2043959" y="5228949"/>
            <a:ext cx="46680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(e) 5’UTR SXL co-factor: Held-Out-Wing</a:t>
            </a:r>
          </a:p>
        </p:txBody>
      </p:sp>
      <p:sp>
        <p:nvSpPr>
          <p:cNvPr id="224" name="(f) 3’UTR SXL co-factor: Hrp48"/>
          <p:cNvSpPr txBox="1"/>
          <p:nvPr/>
        </p:nvSpPr>
        <p:spPr>
          <a:xfrm>
            <a:off x="2043959" y="5743594"/>
            <a:ext cx="3590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(f) 3’UTR SXL co-factor: Hrp48</a:t>
            </a:r>
          </a:p>
        </p:txBody>
      </p:sp>
      <p:sp>
        <p:nvSpPr>
          <p:cNvPr id="225" name="(g) Introduction"/>
          <p:cNvSpPr txBox="1"/>
          <p:nvPr/>
        </p:nvSpPr>
        <p:spPr>
          <a:xfrm>
            <a:off x="2035492" y="7287531"/>
            <a:ext cx="1826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(g) Introduction</a:t>
            </a:r>
          </a:p>
        </p:txBody>
      </p:sp>
      <p:sp>
        <p:nvSpPr>
          <p:cNvPr id="226" name="(h) mRNAs interacting with SXL"/>
          <p:cNvSpPr txBox="1"/>
          <p:nvPr/>
        </p:nvSpPr>
        <p:spPr>
          <a:xfrm>
            <a:off x="2035492" y="7802176"/>
            <a:ext cx="366115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(h) mRNAs interacting with SXL</a:t>
            </a:r>
          </a:p>
        </p:txBody>
      </p:sp>
      <p:sp>
        <p:nvSpPr>
          <p:cNvPr id="227" name="(i) Perspectives"/>
          <p:cNvSpPr txBox="1"/>
          <p:nvPr/>
        </p:nvSpPr>
        <p:spPr>
          <a:xfrm>
            <a:off x="2035492" y="8316822"/>
            <a:ext cx="183565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(i) Perspectives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porter RNA silencing in Hrp48-depleted extracts:"/>
          <p:cNvSpPr txBox="1"/>
          <p:nvPr/>
        </p:nvSpPr>
        <p:spPr>
          <a:xfrm>
            <a:off x="289667" y="1573320"/>
            <a:ext cx="683318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Reporter RNA silencing in Hrp48-depleted extracts:</a:t>
            </a:r>
          </a:p>
        </p:txBody>
      </p:sp>
      <p:sp>
        <p:nvSpPr>
          <p:cNvPr id="530" name="Hrp48 contributes to msl2 translational repression"/>
          <p:cNvSpPr txBox="1"/>
          <p:nvPr/>
        </p:nvSpPr>
        <p:spPr>
          <a:xfrm>
            <a:off x="3617848" y="8370710"/>
            <a:ext cx="576910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2000"/>
            </a:pPr>
            <a:r>
              <a:t>Hrp48 contributes to </a:t>
            </a:r>
            <a:r>
              <a:rPr i="1"/>
              <a:t>msl2</a:t>
            </a:r>
            <a:r>
              <a:t> translational repression</a:t>
            </a:r>
          </a:p>
        </p:txBody>
      </p:sp>
      <p:pic>
        <p:nvPicPr>
          <p:cNvPr id="531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4" y="3755493"/>
            <a:ext cx="4052464" cy="2437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83" y="2554816"/>
            <a:ext cx="4610100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vidéo-collée.png" descr="vidéo-collé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22" y="4013200"/>
            <a:ext cx="2935107" cy="2702513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(Szostak et al, 2018)"/>
          <p:cNvSpPr txBox="1"/>
          <p:nvPr/>
        </p:nvSpPr>
        <p:spPr>
          <a:xfrm>
            <a:off x="10831762" y="9319281"/>
            <a:ext cx="1924610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1600" i="1"/>
            </a:lvl1pPr>
          </a:lstStyle>
          <a:p>
            <a:r>
              <a:t>(Szostak et al, 2018)</a:t>
            </a:r>
          </a:p>
        </p:txBody>
      </p:sp>
      <p:sp>
        <p:nvSpPr>
          <p:cNvPr id="535" name="Rectangle"/>
          <p:cNvSpPr/>
          <p:nvPr/>
        </p:nvSpPr>
        <p:spPr>
          <a:xfrm>
            <a:off x="673248" y="3495344"/>
            <a:ext cx="815193" cy="7281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6" name="Rectangle aux angles arrondis"/>
          <p:cNvSpPr/>
          <p:nvPr/>
        </p:nvSpPr>
        <p:spPr>
          <a:xfrm>
            <a:off x="3085808" y="8257317"/>
            <a:ext cx="6833184" cy="626074"/>
          </a:xfrm>
          <a:prstGeom prst="roundRect">
            <a:avLst>
              <a:gd name="adj" fmla="val 30428"/>
            </a:avLst>
          </a:prstGeom>
          <a:solidFill>
            <a:srgbClr val="A460A7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7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984B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3’UTR co-factor: Hrp48"/>
          <p:cNvSpPr txBox="1"/>
          <p:nvPr/>
        </p:nvSpPr>
        <p:spPr>
          <a:xfrm>
            <a:off x="460692" y="307439"/>
            <a:ext cx="31816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3’UTR co-factor: Hrp48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Hrp48 interactions:"/>
          <p:cNvSpPr txBox="1"/>
          <p:nvPr/>
        </p:nvSpPr>
        <p:spPr>
          <a:xfrm>
            <a:off x="289667" y="1573320"/>
            <a:ext cx="260299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Hrp48 interactions:</a:t>
            </a:r>
          </a:p>
        </p:txBody>
      </p:sp>
      <p:sp>
        <p:nvSpPr>
          <p:cNvPr id="541" name="Hrp48 interacts with components"/>
          <p:cNvSpPr txBox="1"/>
          <p:nvPr/>
        </p:nvSpPr>
        <p:spPr>
          <a:xfrm>
            <a:off x="1658366" y="7698697"/>
            <a:ext cx="38968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t>Hrp48 interacts with components</a:t>
            </a:r>
          </a:p>
        </p:txBody>
      </p:sp>
      <p:sp>
        <p:nvSpPr>
          <p:cNvPr id="542" name="Carré"/>
          <p:cNvSpPr/>
          <p:nvPr/>
        </p:nvSpPr>
        <p:spPr>
          <a:xfrm>
            <a:off x="855133" y="234526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43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70" y="2386140"/>
            <a:ext cx="3500616" cy="4527885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of the msl2 repressor complex"/>
          <p:cNvSpPr txBox="1"/>
          <p:nvPr/>
        </p:nvSpPr>
        <p:spPr>
          <a:xfrm>
            <a:off x="1830196" y="8052932"/>
            <a:ext cx="355320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2000"/>
            </a:pPr>
            <a:r>
              <a:t>of the </a:t>
            </a:r>
            <a:r>
              <a:rPr i="1"/>
              <a:t>msl2 </a:t>
            </a:r>
            <a:r>
              <a:t>repressor complex</a:t>
            </a:r>
          </a:p>
        </p:txBody>
      </p:sp>
      <p:pic>
        <p:nvPicPr>
          <p:cNvPr id="545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51" y="2686798"/>
            <a:ext cx="3358177" cy="4189517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Hrp48 binding sequence"/>
          <p:cNvSpPr txBox="1"/>
          <p:nvPr/>
        </p:nvSpPr>
        <p:spPr>
          <a:xfrm>
            <a:off x="7960994" y="7698697"/>
            <a:ext cx="290449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t>Hrp48 binding sequence</a:t>
            </a:r>
          </a:p>
        </p:txBody>
      </p:sp>
      <p:sp>
        <p:nvSpPr>
          <p:cNvPr id="547" name="Rectangle"/>
          <p:cNvSpPr/>
          <p:nvPr/>
        </p:nvSpPr>
        <p:spPr>
          <a:xfrm>
            <a:off x="7013088" y="2432105"/>
            <a:ext cx="815193" cy="7281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8" name="Rectangle"/>
          <p:cNvSpPr/>
          <p:nvPr/>
        </p:nvSpPr>
        <p:spPr>
          <a:xfrm>
            <a:off x="1142966" y="2301041"/>
            <a:ext cx="815192" cy="7281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9" name="interacts with eIF3d"/>
          <p:cNvSpPr txBox="1"/>
          <p:nvPr/>
        </p:nvSpPr>
        <p:spPr>
          <a:xfrm>
            <a:off x="8241283" y="8054025"/>
            <a:ext cx="2343913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2000"/>
            </a:lvl1pPr>
          </a:lstStyle>
          <a:p>
            <a:r>
              <a:t>interacts with eIF3d</a:t>
            </a:r>
          </a:p>
        </p:txBody>
      </p:sp>
      <p:sp>
        <p:nvSpPr>
          <p:cNvPr id="550" name="Rectangle aux angles arrondis"/>
          <p:cNvSpPr/>
          <p:nvPr/>
        </p:nvSpPr>
        <p:spPr>
          <a:xfrm>
            <a:off x="1537039" y="7631774"/>
            <a:ext cx="4139522" cy="932048"/>
          </a:xfrm>
          <a:prstGeom prst="roundRect">
            <a:avLst>
              <a:gd name="adj" fmla="val 20439"/>
            </a:avLst>
          </a:prstGeom>
          <a:solidFill>
            <a:srgbClr val="A460A7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1" name="(Szostak et al, 2018)"/>
          <p:cNvSpPr txBox="1"/>
          <p:nvPr/>
        </p:nvSpPr>
        <p:spPr>
          <a:xfrm>
            <a:off x="10831762" y="9319281"/>
            <a:ext cx="1924610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1600" i="1"/>
            </a:lvl1pPr>
          </a:lstStyle>
          <a:p>
            <a:r>
              <a:t>(Szostak et al, 2018)</a:t>
            </a:r>
          </a:p>
        </p:txBody>
      </p:sp>
      <p:sp>
        <p:nvSpPr>
          <p:cNvPr id="552" name="Rectangle aux angles arrondis"/>
          <p:cNvSpPr/>
          <p:nvPr/>
        </p:nvSpPr>
        <p:spPr>
          <a:xfrm>
            <a:off x="7343479" y="7631774"/>
            <a:ext cx="4139522" cy="932048"/>
          </a:xfrm>
          <a:prstGeom prst="roundRect">
            <a:avLst>
              <a:gd name="adj" fmla="val 20439"/>
            </a:avLst>
          </a:prstGeom>
          <a:solidFill>
            <a:srgbClr val="A460A7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3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984B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3’UTR co-factor: Hrp48"/>
          <p:cNvSpPr txBox="1"/>
          <p:nvPr/>
        </p:nvSpPr>
        <p:spPr>
          <a:xfrm>
            <a:off x="460692" y="307439"/>
            <a:ext cx="31816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3’UTR co-factor: Hrp48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eIF3d RNAi in Drosophila salivary glands:"/>
          <p:cNvSpPr txBox="1"/>
          <p:nvPr/>
        </p:nvSpPr>
        <p:spPr>
          <a:xfrm>
            <a:off x="289667" y="1573320"/>
            <a:ext cx="548076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eIF3d RNAi in Drosophila salivary glands:</a:t>
            </a:r>
          </a:p>
        </p:txBody>
      </p:sp>
      <p:sp>
        <p:nvSpPr>
          <p:cNvPr id="557" name="eIF3d depletion de-represses msl2 in vivo"/>
          <p:cNvSpPr txBox="1"/>
          <p:nvPr/>
        </p:nvSpPr>
        <p:spPr>
          <a:xfrm>
            <a:off x="4088384" y="7886725"/>
            <a:ext cx="482803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2000"/>
            </a:pPr>
            <a:r>
              <a:t>eIF3d depletion de-represses </a:t>
            </a:r>
            <a:r>
              <a:rPr i="1"/>
              <a:t>msl2 in vivo</a:t>
            </a:r>
          </a:p>
        </p:txBody>
      </p:sp>
      <p:sp>
        <p:nvSpPr>
          <p:cNvPr id="558" name="Carré"/>
          <p:cNvSpPr/>
          <p:nvPr/>
        </p:nvSpPr>
        <p:spPr>
          <a:xfrm>
            <a:off x="855133" y="2345266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59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96" y="3675503"/>
            <a:ext cx="9473568" cy="2943009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Rectangle aux angles arrondis"/>
          <p:cNvSpPr/>
          <p:nvPr/>
        </p:nvSpPr>
        <p:spPr>
          <a:xfrm>
            <a:off x="3627746" y="7773332"/>
            <a:ext cx="5749308" cy="626075"/>
          </a:xfrm>
          <a:prstGeom prst="roundRect">
            <a:avLst>
              <a:gd name="adj" fmla="val 30428"/>
            </a:avLst>
          </a:prstGeom>
          <a:solidFill>
            <a:srgbClr val="A460A7">
              <a:alpha val="2180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1" name="(Szostak et al, 2018)"/>
          <p:cNvSpPr txBox="1"/>
          <p:nvPr/>
        </p:nvSpPr>
        <p:spPr>
          <a:xfrm>
            <a:off x="10831762" y="9319281"/>
            <a:ext cx="1924610" cy="32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1600" i="1"/>
            </a:lvl1pPr>
          </a:lstStyle>
          <a:p>
            <a:r>
              <a:t>(Szostak et al, 2018)</a:t>
            </a:r>
          </a:p>
        </p:txBody>
      </p:sp>
      <p:sp>
        <p:nvSpPr>
          <p:cNvPr id="562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984B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63" name="3’UTR co-factor: Hrp48"/>
          <p:cNvSpPr txBox="1"/>
          <p:nvPr/>
        </p:nvSpPr>
        <p:spPr>
          <a:xfrm>
            <a:off x="460692" y="307439"/>
            <a:ext cx="318164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3’UTR co-factor: Hrp48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n"/>
          <p:cNvSpPr txBox="1"/>
          <p:nvPr/>
        </p:nvSpPr>
        <p:spPr>
          <a:xfrm>
            <a:off x="6071298" y="291288"/>
            <a:ext cx="91531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>
                <a:solidFill>
                  <a:srgbClr val="0076BA"/>
                </a:solidFill>
              </a:rPr>
              <a:t>Plan</a:t>
            </a:r>
          </a:p>
        </p:txBody>
      </p:sp>
      <p:sp>
        <p:nvSpPr>
          <p:cNvPr id="230" name="Rectangle aux angles arrondis"/>
          <p:cNvSpPr/>
          <p:nvPr/>
        </p:nvSpPr>
        <p:spPr>
          <a:xfrm>
            <a:off x="821266" y="1301592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" name="Rectangle aux angles arrondis"/>
          <p:cNvSpPr/>
          <p:nvPr/>
        </p:nvSpPr>
        <p:spPr>
          <a:xfrm>
            <a:off x="821266" y="6543909"/>
            <a:ext cx="10143694" cy="560449"/>
          </a:xfrm>
          <a:prstGeom prst="roundRect">
            <a:avLst>
              <a:gd name="adj" fmla="val 33991"/>
            </a:avLst>
          </a:prstGeom>
          <a:solidFill>
            <a:srgbClr val="FFCA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" name="Identification of SXL interactions"/>
          <p:cNvSpPr txBox="1"/>
          <p:nvPr/>
        </p:nvSpPr>
        <p:spPr>
          <a:xfrm>
            <a:off x="1019492" y="1357305"/>
            <a:ext cx="4339235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Identification of SXL interactions</a:t>
            </a:r>
          </a:p>
        </p:txBody>
      </p:sp>
      <p:sp>
        <p:nvSpPr>
          <p:cNvPr id="233" name="SXL mRNA targets: Seeking for genes involved in sex determination"/>
          <p:cNvSpPr txBox="1"/>
          <p:nvPr/>
        </p:nvSpPr>
        <p:spPr>
          <a:xfrm>
            <a:off x="1019492" y="6599622"/>
            <a:ext cx="895704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SXL mRNA targets: Seeking for genes involved in sex determination</a:t>
            </a:r>
          </a:p>
        </p:txBody>
      </p:sp>
      <p:sp>
        <p:nvSpPr>
          <p:cNvPr id="234" name="Introduction"/>
          <p:cNvSpPr txBox="1"/>
          <p:nvPr/>
        </p:nvSpPr>
        <p:spPr>
          <a:xfrm>
            <a:off x="1485159" y="2134854"/>
            <a:ext cx="159105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235" name="(a) Dosage compensation and the need to repress Msl2 in females"/>
          <p:cNvSpPr txBox="1"/>
          <p:nvPr/>
        </p:nvSpPr>
        <p:spPr>
          <a:xfrm>
            <a:off x="2035492" y="2655721"/>
            <a:ext cx="76847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(a) Dosage compensation and the need to repress Msl2 in females </a:t>
            </a:r>
          </a:p>
        </p:txBody>
      </p:sp>
      <p:sp>
        <p:nvSpPr>
          <p:cNvPr id="236" name="(b) Translation initiation"/>
          <p:cNvSpPr txBox="1"/>
          <p:nvPr/>
        </p:nvSpPr>
        <p:spPr>
          <a:xfrm>
            <a:off x="2035492" y="3170367"/>
            <a:ext cx="2715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(b) Translation initiation</a:t>
            </a:r>
          </a:p>
        </p:txBody>
      </p:sp>
      <p:sp>
        <p:nvSpPr>
          <p:cNvPr id="237" name="(c) The paradigm of msl2 translational repression"/>
          <p:cNvSpPr txBox="1"/>
          <p:nvPr/>
        </p:nvSpPr>
        <p:spPr>
          <a:xfrm>
            <a:off x="2035492" y="3685013"/>
            <a:ext cx="562305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(c) The paradigm of </a:t>
            </a:r>
            <a:r>
              <a:rPr i="1"/>
              <a:t>msl2</a:t>
            </a:r>
            <a:r>
              <a:t> translational repression</a:t>
            </a:r>
          </a:p>
        </p:txBody>
      </p:sp>
      <p:sp>
        <p:nvSpPr>
          <p:cNvPr id="238" name="Purification of SXL mRNP complexes"/>
          <p:cNvSpPr txBox="1"/>
          <p:nvPr/>
        </p:nvSpPr>
        <p:spPr>
          <a:xfrm>
            <a:off x="1493625" y="4193436"/>
            <a:ext cx="46007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Purification of SXL mRNP complexes</a:t>
            </a:r>
          </a:p>
        </p:txBody>
      </p:sp>
      <p:sp>
        <p:nvSpPr>
          <p:cNvPr id="239" name="(d) Two-steps mRNP purification"/>
          <p:cNvSpPr txBox="1"/>
          <p:nvPr/>
        </p:nvSpPr>
        <p:spPr>
          <a:xfrm>
            <a:off x="2043959" y="4714303"/>
            <a:ext cx="385394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(d) Two-steps mRNP purification </a:t>
            </a:r>
          </a:p>
        </p:txBody>
      </p:sp>
      <p:sp>
        <p:nvSpPr>
          <p:cNvPr id="240" name="(e) 5’UTR SXL co-factor: Held-Out-Wing"/>
          <p:cNvSpPr txBox="1"/>
          <p:nvPr/>
        </p:nvSpPr>
        <p:spPr>
          <a:xfrm>
            <a:off x="2043959" y="5228949"/>
            <a:ext cx="46680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(e) 5’UTR SXL co-factor: Held-Out-Wing</a:t>
            </a:r>
          </a:p>
        </p:txBody>
      </p:sp>
      <p:sp>
        <p:nvSpPr>
          <p:cNvPr id="241" name="(f) 3’UTR SXL co-factor: Hrp48"/>
          <p:cNvSpPr txBox="1"/>
          <p:nvPr/>
        </p:nvSpPr>
        <p:spPr>
          <a:xfrm>
            <a:off x="2043959" y="5743594"/>
            <a:ext cx="359054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(f) 3’UTR SXL co-factor: Hrp48</a:t>
            </a:r>
          </a:p>
        </p:txBody>
      </p:sp>
      <p:sp>
        <p:nvSpPr>
          <p:cNvPr id="242" name="(g) Introduction"/>
          <p:cNvSpPr txBox="1"/>
          <p:nvPr/>
        </p:nvSpPr>
        <p:spPr>
          <a:xfrm>
            <a:off x="2035492" y="7287531"/>
            <a:ext cx="182676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(g) Introduction</a:t>
            </a:r>
          </a:p>
        </p:txBody>
      </p:sp>
      <p:sp>
        <p:nvSpPr>
          <p:cNvPr id="243" name="(h) mRNAs interacting with SXL"/>
          <p:cNvSpPr txBox="1"/>
          <p:nvPr/>
        </p:nvSpPr>
        <p:spPr>
          <a:xfrm>
            <a:off x="2035492" y="7802176"/>
            <a:ext cx="366115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(h) mRNAs interacting with SXL</a:t>
            </a:r>
          </a:p>
        </p:txBody>
      </p:sp>
      <p:sp>
        <p:nvSpPr>
          <p:cNvPr id="244" name="(i) Perspectives"/>
          <p:cNvSpPr txBox="1"/>
          <p:nvPr/>
        </p:nvSpPr>
        <p:spPr>
          <a:xfrm>
            <a:off x="2035492" y="8316822"/>
            <a:ext cx="1835659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(i) Perspectives</a:t>
            </a:r>
          </a:p>
        </p:txBody>
      </p:sp>
      <p:sp>
        <p:nvSpPr>
          <p:cNvPr id="245" name="Rectangle"/>
          <p:cNvSpPr/>
          <p:nvPr/>
        </p:nvSpPr>
        <p:spPr>
          <a:xfrm>
            <a:off x="618066" y="4174645"/>
            <a:ext cx="11449897" cy="5031348"/>
          </a:xfrm>
          <a:prstGeom prst="rect">
            <a:avLst/>
          </a:prstGeom>
          <a:solidFill>
            <a:srgbClr val="FFFFFF">
              <a:alpha val="8003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aux angles arrondis"/>
          <p:cNvSpPr/>
          <p:nvPr/>
        </p:nvSpPr>
        <p:spPr>
          <a:xfrm>
            <a:off x="1820212" y="1723554"/>
            <a:ext cx="4147198" cy="6479059"/>
          </a:xfrm>
          <a:prstGeom prst="roundRect">
            <a:avLst>
              <a:gd name="adj" fmla="val 16301"/>
            </a:avLst>
          </a:prstGeom>
          <a:solidFill>
            <a:srgbClr val="F1F1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8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9" name="Dosage compensation and the need to repress Msl2 in females"/>
          <p:cNvSpPr txBox="1"/>
          <p:nvPr/>
        </p:nvSpPr>
        <p:spPr>
          <a:xfrm>
            <a:off x="460692" y="307439"/>
            <a:ext cx="843097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Dosage compensation and the need to repress Msl2 in females </a:t>
            </a:r>
          </a:p>
        </p:txBody>
      </p:sp>
      <p:pic>
        <p:nvPicPr>
          <p:cNvPr id="250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49" y="6235556"/>
            <a:ext cx="1155701" cy="180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5" y="6537950"/>
            <a:ext cx="9652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908441"/>
            <a:ext cx="10414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766" y="4895741"/>
            <a:ext cx="1041401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Ligne"/>
          <p:cNvSpPr/>
          <p:nvPr/>
        </p:nvSpPr>
        <p:spPr>
          <a:xfrm>
            <a:off x="4191000" y="4844942"/>
            <a:ext cx="1" cy="134181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" name="Ligne"/>
          <p:cNvSpPr/>
          <p:nvPr/>
        </p:nvSpPr>
        <p:spPr>
          <a:xfrm>
            <a:off x="8953500" y="4844942"/>
            <a:ext cx="1" cy="134181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Ovale"/>
          <p:cNvSpPr/>
          <p:nvPr/>
        </p:nvSpPr>
        <p:spPr>
          <a:xfrm>
            <a:off x="10756900" y="3557720"/>
            <a:ext cx="759053" cy="449022"/>
          </a:xfrm>
          <a:prstGeom prst="ellipse">
            <a:avLst/>
          </a:prstGeom>
          <a:solidFill>
            <a:srgbClr val="FEC22A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" name="Msl2"/>
          <p:cNvSpPr txBox="1"/>
          <p:nvPr/>
        </p:nvSpPr>
        <p:spPr>
          <a:xfrm>
            <a:off x="10827508" y="3607060"/>
            <a:ext cx="617836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Msl2</a:t>
            </a:r>
          </a:p>
        </p:txBody>
      </p:sp>
      <p:pic>
        <p:nvPicPr>
          <p:cNvPr id="260" name="Ligne Ligne" descr="Ligne Lig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8900000">
            <a:off x="10586995" y="3754215"/>
            <a:ext cx="1098862" cy="25401"/>
          </a:xfrm>
          <a:prstGeom prst="rect">
            <a:avLst/>
          </a:prstGeom>
        </p:spPr>
      </p:pic>
      <p:pic>
        <p:nvPicPr>
          <p:cNvPr id="262" name="Ligne Ligne" descr="Ligne Lig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3500000">
            <a:off x="10590714" y="3756846"/>
            <a:ext cx="1091424" cy="25401"/>
          </a:xfrm>
          <a:prstGeom prst="rect">
            <a:avLst/>
          </a:prstGeom>
        </p:spPr>
      </p:pic>
      <p:sp>
        <p:nvSpPr>
          <p:cNvPr id="264" name="Normal transcription"/>
          <p:cNvSpPr txBox="1"/>
          <p:nvPr/>
        </p:nvSpPr>
        <p:spPr>
          <a:xfrm>
            <a:off x="6781165" y="5063864"/>
            <a:ext cx="2081581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Normal transcription</a:t>
            </a:r>
          </a:p>
        </p:txBody>
      </p:sp>
      <p:sp>
        <p:nvSpPr>
          <p:cNvPr id="265" name="of both X chromosomes"/>
          <p:cNvSpPr txBox="1"/>
          <p:nvPr/>
        </p:nvSpPr>
        <p:spPr>
          <a:xfrm>
            <a:off x="6811263" y="5365938"/>
            <a:ext cx="2021384" cy="29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of both X chromosomes</a:t>
            </a:r>
          </a:p>
        </p:txBody>
      </p:sp>
      <p:sp>
        <p:nvSpPr>
          <p:cNvPr id="266" name="Hypertranscription"/>
          <p:cNvSpPr txBox="1"/>
          <p:nvPr/>
        </p:nvSpPr>
        <p:spPr>
          <a:xfrm>
            <a:off x="2130145" y="5063864"/>
            <a:ext cx="1901521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Hypertranscription</a:t>
            </a:r>
          </a:p>
        </p:txBody>
      </p:sp>
      <p:sp>
        <p:nvSpPr>
          <p:cNvPr id="267" name="of Male X chromosome"/>
          <p:cNvSpPr txBox="1"/>
          <p:nvPr/>
        </p:nvSpPr>
        <p:spPr>
          <a:xfrm>
            <a:off x="2092045" y="5365938"/>
            <a:ext cx="1955420" cy="29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of Male X chromosome</a:t>
            </a:r>
          </a:p>
        </p:txBody>
      </p:sp>
      <p:sp>
        <p:nvSpPr>
          <p:cNvPr id="268" name="Rectangle"/>
          <p:cNvSpPr/>
          <p:nvPr/>
        </p:nvSpPr>
        <p:spPr>
          <a:xfrm>
            <a:off x="3752849" y="6454239"/>
            <a:ext cx="556982" cy="513049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9" name="X"/>
          <p:cNvSpPr txBox="1"/>
          <p:nvPr/>
        </p:nvSpPr>
        <p:spPr>
          <a:xfrm>
            <a:off x="3900381" y="6441539"/>
            <a:ext cx="36842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X</a:t>
            </a:r>
          </a:p>
        </p:txBody>
      </p:sp>
      <p:sp>
        <p:nvSpPr>
          <p:cNvPr id="270" name="DOSAGE COMPENSATION"/>
          <p:cNvSpPr txBox="1"/>
          <p:nvPr/>
        </p:nvSpPr>
        <p:spPr>
          <a:xfrm>
            <a:off x="2201756" y="1897844"/>
            <a:ext cx="322859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DOSAGE COMPENSATION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1E9953E7-5B3F-3730-D5CB-D7B499714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35133" y="2452246"/>
            <a:ext cx="2081581" cy="2081581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0937528C-C922-AE94-DC5B-C139AC6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6863" y="2452246"/>
            <a:ext cx="2081581" cy="20815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298F4-9399-DEFA-0A8C-EE8D6EFD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aux angles arrondis">
            <a:extLst>
              <a:ext uri="{FF2B5EF4-FFF2-40B4-BE49-F238E27FC236}">
                <a16:creationId xmlns:a16="http://schemas.microsoft.com/office/drawing/2014/main" id="{63B9F509-AC38-D984-0A78-93BDF6C5F7A0}"/>
              </a:ext>
            </a:extLst>
          </p:cNvPr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9" name="Dosage compensation and the need to repress Msl2 in females">
            <a:extLst>
              <a:ext uri="{FF2B5EF4-FFF2-40B4-BE49-F238E27FC236}">
                <a16:creationId xmlns:a16="http://schemas.microsoft.com/office/drawing/2014/main" id="{65CE43B3-01B3-DDAA-274C-B7ABB5CAE288}"/>
              </a:ext>
            </a:extLst>
          </p:cNvPr>
          <p:cNvSpPr txBox="1"/>
          <p:nvPr/>
        </p:nvSpPr>
        <p:spPr>
          <a:xfrm>
            <a:off x="460692" y="307439"/>
            <a:ext cx="843097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Dosage compensation and the need to repress Msl2 in females </a:t>
            </a:r>
          </a:p>
        </p:txBody>
      </p:sp>
      <p:pic>
        <p:nvPicPr>
          <p:cNvPr id="251" name="vidéo-collée.png" descr="vidéo-collée.png">
            <a:extLst>
              <a:ext uri="{FF2B5EF4-FFF2-40B4-BE49-F238E27FC236}">
                <a16:creationId xmlns:a16="http://schemas.microsoft.com/office/drawing/2014/main" id="{9B66E4FD-8652-A852-21ED-096326EF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25" y="6537950"/>
            <a:ext cx="9652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>
            <a:extLst>
              <a:ext uri="{FF2B5EF4-FFF2-40B4-BE49-F238E27FC236}">
                <a16:creationId xmlns:a16="http://schemas.microsoft.com/office/drawing/2014/main" id="{22719D43-E54F-2BE4-4296-AB2009178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766" y="4895741"/>
            <a:ext cx="1041401" cy="96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Ligne">
            <a:extLst>
              <a:ext uri="{FF2B5EF4-FFF2-40B4-BE49-F238E27FC236}">
                <a16:creationId xmlns:a16="http://schemas.microsoft.com/office/drawing/2014/main" id="{16D35657-E6A3-D768-5BFF-14FE4C8AC272}"/>
              </a:ext>
            </a:extLst>
          </p:cNvPr>
          <p:cNvSpPr/>
          <p:nvPr/>
        </p:nvSpPr>
        <p:spPr>
          <a:xfrm>
            <a:off x="8953500" y="4844942"/>
            <a:ext cx="1" cy="134181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Ovale">
            <a:extLst>
              <a:ext uri="{FF2B5EF4-FFF2-40B4-BE49-F238E27FC236}">
                <a16:creationId xmlns:a16="http://schemas.microsoft.com/office/drawing/2014/main" id="{1053CF7C-BE9C-FF72-9137-C5D4F66780FA}"/>
              </a:ext>
            </a:extLst>
          </p:cNvPr>
          <p:cNvSpPr/>
          <p:nvPr/>
        </p:nvSpPr>
        <p:spPr>
          <a:xfrm>
            <a:off x="10756900" y="3557720"/>
            <a:ext cx="759053" cy="449022"/>
          </a:xfrm>
          <a:prstGeom prst="ellipse">
            <a:avLst/>
          </a:prstGeom>
          <a:solidFill>
            <a:srgbClr val="FEC22A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" name="Msl2">
            <a:extLst>
              <a:ext uri="{FF2B5EF4-FFF2-40B4-BE49-F238E27FC236}">
                <a16:creationId xmlns:a16="http://schemas.microsoft.com/office/drawing/2014/main" id="{F1C5B9A5-B83D-89AE-4EA3-DAD2F022C41F}"/>
              </a:ext>
            </a:extLst>
          </p:cNvPr>
          <p:cNvSpPr txBox="1"/>
          <p:nvPr/>
        </p:nvSpPr>
        <p:spPr>
          <a:xfrm>
            <a:off x="10827508" y="3607060"/>
            <a:ext cx="617836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Msl2</a:t>
            </a:r>
          </a:p>
        </p:txBody>
      </p:sp>
      <p:pic>
        <p:nvPicPr>
          <p:cNvPr id="260" name="Ligne Ligne" descr="Ligne Ligne">
            <a:extLst>
              <a:ext uri="{FF2B5EF4-FFF2-40B4-BE49-F238E27FC236}">
                <a16:creationId xmlns:a16="http://schemas.microsoft.com/office/drawing/2014/main" id="{D6777E17-B102-F2E0-C418-EF9CB5DFD1A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0586995" y="3754215"/>
            <a:ext cx="1098862" cy="25401"/>
          </a:xfrm>
          <a:prstGeom prst="rect">
            <a:avLst/>
          </a:prstGeom>
        </p:spPr>
      </p:pic>
      <p:pic>
        <p:nvPicPr>
          <p:cNvPr id="262" name="Ligne Ligne" descr="Ligne Ligne">
            <a:extLst>
              <a:ext uri="{FF2B5EF4-FFF2-40B4-BE49-F238E27FC236}">
                <a16:creationId xmlns:a16="http://schemas.microsoft.com/office/drawing/2014/main" id="{29726E98-348E-5A5C-D0F0-8DE37D1937E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10590714" y="3756846"/>
            <a:ext cx="1091424" cy="25401"/>
          </a:xfrm>
          <a:prstGeom prst="rect">
            <a:avLst/>
          </a:prstGeom>
        </p:spPr>
      </p:pic>
      <p:sp>
        <p:nvSpPr>
          <p:cNvPr id="264" name="Normal transcription">
            <a:extLst>
              <a:ext uri="{FF2B5EF4-FFF2-40B4-BE49-F238E27FC236}">
                <a16:creationId xmlns:a16="http://schemas.microsoft.com/office/drawing/2014/main" id="{F44022B1-7A64-FB80-5D6B-288B8CC264CF}"/>
              </a:ext>
            </a:extLst>
          </p:cNvPr>
          <p:cNvSpPr txBox="1"/>
          <p:nvPr/>
        </p:nvSpPr>
        <p:spPr>
          <a:xfrm>
            <a:off x="6781165" y="5063864"/>
            <a:ext cx="2081581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Normal transcription</a:t>
            </a:r>
          </a:p>
        </p:txBody>
      </p:sp>
      <p:sp>
        <p:nvSpPr>
          <p:cNvPr id="265" name="of both X chromosomes">
            <a:extLst>
              <a:ext uri="{FF2B5EF4-FFF2-40B4-BE49-F238E27FC236}">
                <a16:creationId xmlns:a16="http://schemas.microsoft.com/office/drawing/2014/main" id="{7D496965-ADCE-CECB-3230-E5D6E4AB1A64}"/>
              </a:ext>
            </a:extLst>
          </p:cNvPr>
          <p:cNvSpPr txBox="1"/>
          <p:nvPr/>
        </p:nvSpPr>
        <p:spPr>
          <a:xfrm>
            <a:off x="6811263" y="5365938"/>
            <a:ext cx="2021384" cy="29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of both X chromosomes</a:t>
            </a:r>
          </a:p>
        </p:txBody>
      </p:sp>
      <p:sp>
        <p:nvSpPr>
          <p:cNvPr id="2" name="Ligne">
            <a:extLst>
              <a:ext uri="{FF2B5EF4-FFF2-40B4-BE49-F238E27FC236}">
                <a16:creationId xmlns:a16="http://schemas.microsoft.com/office/drawing/2014/main" id="{71FE4928-6932-385C-7A83-FBA664F50325}"/>
              </a:ext>
            </a:extLst>
          </p:cNvPr>
          <p:cNvSpPr/>
          <p:nvPr/>
        </p:nvSpPr>
        <p:spPr>
          <a:xfrm>
            <a:off x="11136426" y="2469310"/>
            <a:ext cx="1" cy="78301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Translation">
            <a:extLst>
              <a:ext uri="{FF2B5EF4-FFF2-40B4-BE49-F238E27FC236}">
                <a16:creationId xmlns:a16="http://schemas.microsoft.com/office/drawing/2014/main" id="{C93C7ECC-42AF-BA7B-8A2E-E1CFB6ABEF11}"/>
              </a:ext>
            </a:extLst>
          </p:cNvPr>
          <p:cNvSpPr txBox="1"/>
          <p:nvPr/>
        </p:nvSpPr>
        <p:spPr>
          <a:xfrm>
            <a:off x="10557445" y="1712221"/>
            <a:ext cx="1157962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Translation</a:t>
            </a:r>
          </a:p>
        </p:txBody>
      </p:sp>
      <p:sp>
        <p:nvSpPr>
          <p:cNvPr id="6" name="repression">
            <a:extLst>
              <a:ext uri="{FF2B5EF4-FFF2-40B4-BE49-F238E27FC236}">
                <a16:creationId xmlns:a16="http://schemas.microsoft.com/office/drawing/2014/main" id="{91B12014-B47E-9E12-4906-BD6A38732EA7}"/>
              </a:ext>
            </a:extLst>
          </p:cNvPr>
          <p:cNvSpPr txBox="1"/>
          <p:nvPr/>
        </p:nvSpPr>
        <p:spPr>
          <a:xfrm>
            <a:off x="10577416" y="1949599"/>
            <a:ext cx="1118020" cy="349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repression</a:t>
            </a:r>
          </a:p>
        </p:txBody>
      </p:sp>
      <p:sp>
        <p:nvSpPr>
          <p:cNvPr id="7" name="Ligne">
            <a:extLst>
              <a:ext uri="{FF2B5EF4-FFF2-40B4-BE49-F238E27FC236}">
                <a16:creationId xmlns:a16="http://schemas.microsoft.com/office/drawing/2014/main" id="{F2777D4A-C1A9-E7AC-DCBE-5D96F302F9B9}"/>
              </a:ext>
            </a:extLst>
          </p:cNvPr>
          <p:cNvSpPr/>
          <p:nvPr/>
        </p:nvSpPr>
        <p:spPr>
          <a:xfrm>
            <a:off x="10931243" y="3253493"/>
            <a:ext cx="4103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0E34320-2877-98F6-2ED4-37A84754E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6863" y="2452246"/>
            <a:ext cx="2081581" cy="20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31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5502-BE0B-F3CF-05B7-FC8B10D6D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aux angles arrondis">
            <a:extLst>
              <a:ext uri="{FF2B5EF4-FFF2-40B4-BE49-F238E27FC236}">
                <a16:creationId xmlns:a16="http://schemas.microsoft.com/office/drawing/2014/main" id="{FD7C128D-1EEF-275F-3111-2F08F9FD97B5}"/>
              </a:ext>
            </a:extLst>
          </p:cNvPr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2" name="Translation initiation">
            <a:extLst>
              <a:ext uri="{FF2B5EF4-FFF2-40B4-BE49-F238E27FC236}">
                <a16:creationId xmlns:a16="http://schemas.microsoft.com/office/drawing/2014/main" id="{243D8106-DFC8-1E0B-0CC3-033BC8696253}"/>
              </a:ext>
            </a:extLst>
          </p:cNvPr>
          <p:cNvSpPr txBox="1"/>
          <p:nvPr/>
        </p:nvSpPr>
        <p:spPr>
          <a:xfrm>
            <a:off x="460692" y="307439"/>
            <a:ext cx="2700262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Translation initiation</a:t>
            </a:r>
          </a:p>
        </p:txBody>
      </p:sp>
      <p:pic>
        <p:nvPicPr>
          <p:cNvPr id="294" name="vidéo-collée.png" descr="vidéo-collée.png">
            <a:extLst>
              <a:ext uri="{FF2B5EF4-FFF2-40B4-BE49-F238E27FC236}">
                <a16:creationId xmlns:a16="http://schemas.microsoft.com/office/drawing/2014/main" id="{C0977B9C-F2AA-6FA6-22E8-5AC70486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806182"/>
            <a:ext cx="1155701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43S ribosomal subunit recruitment to the cap">
            <a:extLst>
              <a:ext uri="{FF2B5EF4-FFF2-40B4-BE49-F238E27FC236}">
                <a16:creationId xmlns:a16="http://schemas.microsoft.com/office/drawing/2014/main" id="{21CF9727-D820-0E3B-BCE9-044D27511C5D}"/>
              </a:ext>
            </a:extLst>
          </p:cNvPr>
          <p:cNvSpPr txBox="1"/>
          <p:nvPr/>
        </p:nvSpPr>
        <p:spPr>
          <a:xfrm>
            <a:off x="3242098" y="6696987"/>
            <a:ext cx="523849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43S ribosomal subunit recruitment to the cap</a:t>
            </a:r>
          </a:p>
        </p:txBody>
      </p:sp>
      <p:sp>
        <p:nvSpPr>
          <p:cNvPr id="299" name="43S scanning along the 5’UTR until AUG codon">
            <a:extLst>
              <a:ext uri="{FF2B5EF4-FFF2-40B4-BE49-F238E27FC236}">
                <a16:creationId xmlns:a16="http://schemas.microsoft.com/office/drawing/2014/main" id="{6DAF64DB-E74B-E906-4655-02D71A58B395}"/>
              </a:ext>
            </a:extLst>
          </p:cNvPr>
          <p:cNvSpPr txBox="1"/>
          <p:nvPr/>
        </p:nvSpPr>
        <p:spPr>
          <a:xfrm>
            <a:off x="3242098" y="7229791"/>
            <a:ext cx="551535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43S scanning along the 5’UTR until AUG codon</a:t>
            </a:r>
          </a:p>
        </p:txBody>
      </p:sp>
      <p:sp>
        <p:nvSpPr>
          <p:cNvPr id="300" name="60S subunit joining">
            <a:extLst>
              <a:ext uri="{FF2B5EF4-FFF2-40B4-BE49-F238E27FC236}">
                <a16:creationId xmlns:a16="http://schemas.microsoft.com/office/drawing/2014/main" id="{B3BD2415-8A65-D9DD-6A22-FE9FB5661A49}"/>
              </a:ext>
            </a:extLst>
          </p:cNvPr>
          <p:cNvSpPr txBox="1"/>
          <p:nvPr/>
        </p:nvSpPr>
        <p:spPr>
          <a:xfrm>
            <a:off x="3242098" y="7762596"/>
            <a:ext cx="228346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dirty="0"/>
              <a:t>60S subunit joining</a:t>
            </a:r>
          </a:p>
        </p:txBody>
      </p:sp>
      <p:sp>
        <p:nvSpPr>
          <p:cNvPr id="301" name="Ligne">
            <a:extLst>
              <a:ext uri="{FF2B5EF4-FFF2-40B4-BE49-F238E27FC236}">
                <a16:creationId xmlns:a16="http://schemas.microsoft.com/office/drawing/2014/main" id="{F3D1ECE6-F081-6FE6-7F22-0F027284A7AE}"/>
              </a:ext>
            </a:extLst>
          </p:cNvPr>
          <p:cNvSpPr/>
          <p:nvPr/>
        </p:nvSpPr>
        <p:spPr>
          <a:xfrm>
            <a:off x="8232787" y="4521200"/>
            <a:ext cx="2136900" cy="1"/>
          </a:xfrm>
          <a:prstGeom prst="line">
            <a:avLst/>
          </a:prstGeom>
          <a:ln w="3175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3" name="Functional DCC">
            <a:extLst>
              <a:ext uri="{FF2B5EF4-FFF2-40B4-BE49-F238E27FC236}">
                <a16:creationId xmlns:a16="http://schemas.microsoft.com/office/drawing/2014/main" id="{1F3A9496-DFA2-EC97-E189-31305FBC1741}"/>
              </a:ext>
            </a:extLst>
          </p:cNvPr>
          <p:cNvSpPr txBox="1"/>
          <p:nvPr/>
        </p:nvSpPr>
        <p:spPr>
          <a:xfrm>
            <a:off x="10368967" y="5412238"/>
            <a:ext cx="1821499" cy="38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Functional DCC</a:t>
            </a:r>
          </a:p>
        </p:txBody>
      </p:sp>
      <p:sp>
        <p:nvSpPr>
          <p:cNvPr id="305" name="Hypertranscription">
            <a:extLst>
              <a:ext uri="{FF2B5EF4-FFF2-40B4-BE49-F238E27FC236}">
                <a16:creationId xmlns:a16="http://schemas.microsoft.com/office/drawing/2014/main" id="{36088A0E-C7D7-0192-92BB-36A891845654}"/>
              </a:ext>
            </a:extLst>
          </p:cNvPr>
          <p:cNvSpPr txBox="1"/>
          <p:nvPr/>
        </p:nvSpPr>
        <p:spPr>
          <a:xfrm>
            <a:off x="10223825" y="6315294"/>
            <a:ext cx="2111783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Hypertranscription</a:t>
            </a:r>
          </a:p>
        </p:txBody>
      </p:sp>
      <p:sp>
        <p:nvSpPr>
          <p:cNvPr id="306" name="of the x chromosome">
            <a:extLst>
              <a:ext uri="{FF2B5EF4-FFF2-40B4-BE49-F238E27FC236}">
                <a16:creationId xmlns:a16="http://schemas.microsoft.com/office/drawing/2014/main" id="{00FFC9D6-6277-9110-6296-F28C7C1E74AA}"/>
              </a:ext>
            </a:extLst>
          </p:cNvPr>
          <p:cNvSpPr txBox="1"/>
          <p:nvPr/>
        </p:nvSpPr>
        <p:spPr>
          <a:xfrm>
            <a:off x="10076029" y="6623704"/>
            <a:ext cx="2407375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of the x chromosome</a:t>
            </a:r>
          </a:p>
        </p:txBody>
      </p:sp>
      <p:sp>
        <p:nvSpPr>
          <p:cNvPr id="307" name="Ovale">
            <a:extLst>
              <a:ext uri="{FF2B5EF4-FFF2-40B4-BE49-F238E27FC236}">
                <a16:creationId xmlns:a16="http://schemas.microsoft.com/office/drawing/2014/main" id="{1F8B17D7-B9A9-25CD-37AB-7EBCCC0A3266}"/>
              </a:ext>
            </a:extLst>
          </p:cNvPr>
          <p:cNvSpPr/>
          <p:nvPr/>
        </p:nvSpPr>
        <p:spPr>
          <a:xfrm>
            <a:off x="10900190" y="4328972"/>
            <a:ext cx="759053" cy="449023"/>
          </a:xfrm>
          <a:prstGeom prst="ellipse">
            <a:avLst/>
          </a:prstGeom>
          <a:solidFill>
            <a:srgbClr val="FEC22A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Msl2">
            <a:extLst>
              <a:ext uri="{FF2B5EF4-FFF2-40B4-BE49-F238E27FC236}">
                <a16:creationId xmlns:a16="http://schemas.microsoft.com/office/drawing/2014/main" id="{409F3C07-1FF9-F46F-CA64-163C4D218AAF}"/>
              </a:ext>
            </a:extLst>
          </p:cNvPr>
          <p:cNvSpPr txBox="1"/>
          <p:nvPr/>
        </p:nvSpPr>
        <p:spPr>
          <a:xfrm>
            <a:off x="10970798" y="4378312"/>
            <a:ext cx="617836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Msl2</a:t>
            </a:r>
          </a:p>
        </p:txBody>
      </p:sp>
      <p:sp>
        <p:nvSpPr>
          <p:cNvPr id="2" name="60S subunit joining">
            <a:extLst>
              <a:ext uri="{FF2B5EF4-FFF2-40B4-BE49-F238E27FC236}">
                <a16:creationId xmlns:a16="http://schemas.microsoft.com/office/drawing/2014/main" id="{9F411E3E-44BC-B43E-8BA1-39BA11A8667E}"/>
              </a:ext>
            </a:extLst>
          </p:cNvPr>
          <p:cNvSpPr txBox="1"/>
          <p:nvPr/>
        </p:nvSpPr>
        <p:spPr>
          <a:xfrm>
            <a:off x="2715155" y="6696987"/>
            <a:ext cx="2452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lang="fr-FR" dirty="0">
                <a:solidFill>
                  <a:srgbClr val="C00000"/>
                </a:solidFill>
              </a:rPr>
              <a:t>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357254-2BF9-AD53-9466-EA983ACC0289}"/>
              </a:ext>
            </a:extLst>
          </p:cNvPr>
          <p:cNvSpPr/>
          <p:nvPr/>
        </p:nvSpPr>
        <p:spPr>
          <a:xfrm>
            <a:off x="2647989" y="6696987"/>
            <a:ext cx="379591" cy="379591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60S subunit joining">
            <a:extLst>
              <a:ext uri="{FF2B5EF4-FFF2-40B4-BE49-F238E27FC236}">
                <a16:creationId xmlns:a16="http://schemas.microsoft.com/office/drawing/2014/main" id="{1DF2FEF0-2276-81B3-A47C-2FF04E6E77A7}"/>
              </a:ext>
            </a:extLst>
          </p:cNvPr>
          <p:cNvSpPr txBox="1"/>
          <p:nvPr/>
        </p:nvSpPr>
        <p:spPr>
          <a:xfrm>
            <a:off x="2715154" y="7225166"/>
            <a:ext cx="2452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lang="fr-FR" dirty="0">
                <a:solidFill>
                  <a:srgbClr val="C00000"/>
                </a:solidFill>
              </a:rPr>
              <a:t>2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C7AC000-AE37-2D67-2B5F-8D528789E06F}"/>
              </a:ext>
            </a:extLst>
          </p:cNvPr>
          <p:cNvSpPr/>
          <p:nvPr/>
        </p:nvSpPr>
        <p:spPr>
          <a:xfrm>
            <a:off x="2647988" y="7225166"/>
            <a:ext cx="379591" cy="379591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60S subunit joining">
            <a:extLst>
              <a:ext uri="{FF2B5EF4-FFF2-40B4-BE49-F238E27FC236}">
                <a16:creationId xmlns:a16="http://schemas.microsoft.com/office/drawing/2014/main" id="{159B0A01-C05B-E622-F197-74B4B19A3614}"/>
              </a:ext>
            </a:extLst>
          </p:cNvPr>
          <p:cNvSpPr txBox="1"/>
          <p:nvPr/>
        </p:nvSpPr>
        <p:spPr>
          <a:xfrm>
            <a:off x="2715153" y="7753345"/>
            <a:ext cx="2452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lang="fr-FR" dirty="0">
                <a:solidFill>
                  <a:srgbClr val="C00000"/>
                </a:solidFill>
              </a:rPr>
              <a:t>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6EE72C8-7746-EAB9-DD74-83272C3C2C6C}"/>
              </a:ext>
            </a:extLst>
          </p:cNvPr>
          <p:cNvSpPr/>
          <p:nvPr/>
        </p:nvSpPr>
        <p:spPr>
          <a:xfrm>
            <a:off x="2647987" y="7753345"/>
            <a:ext cx="379591" cy="379591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511740F-E32D-E64A-3564-257705A37CD6}"/>
              </a:ext>
            </a:extLst>
          </p:cNvPr>
          <p:cNvCxnSpPr>
            <a:cxnSpLocks/>
          </p:cNvCxnSpPr>
          <p:nvPr/>
        </p:nvCxnSpPr>
        <p:spPr>
          <a:xfrm>
            <a:off x="11282766" y="4960470"/>
            <a:ext cx="0" cy="388471"/>
          </a:xfrm>
          <a:prstGeom prst="straightConnector1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CA3FC2F-BA26-9349-6FDF-995B74D16864}"/>
              </a:ext>
            </a:extLst>
          </p:cNvPr>
          <p:cNvCxnSpPr>
            <a:cxnSpLocks/>
          </p:cNvCxnSpPr>
          <p:nvPr/>
        </p:nvCxnSpPr>
        <p:spPr>
          <a:xfrm>
            <a:off x="11282766" y="5847976"/>
            <a:ext cx="0" cy="388471"/>
          </a:xfrm>
          <a:prstGeom prst="straightConnector1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48C01B1-FF66-B770-7B52-C7B7AD372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185" y="2500401"/>
            <a:ext cx="7021286" cy="35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07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4" y="2880486"/>
            <a:ext cx="7047471" cy="286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8" y="2104633"/>
            <a:ext cx="965201" cy="168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Three steps to lock msl2 translation:"/>
          <p:cNvSpPr txBox="1"/>
          <p:nvPr/>
        </p:nvSpPr>
        <p:spPr>
          <a:xfrm>
            <a:off x="1741805" y="6087452"/>
            <a:ext cx="4216655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Three steps to lock </a:t>
            </a:r>
            <a:r>
              <a:rPr i="1"/>
              <a:t>msl2</a:t>
            </a:r>
            <a:r>
              <a:t> translation:</a:t>
            </a:r>
          </a:p>
        </p:txBody>
      </p:sp>
      <p:sp>
        <p:nvSpPr>
          <p:cNvPr id="317" name="Inclusion of a female-specific 5’UTR sequence"/>
          <p:cNvSpPr txBox="1"/>
          <p:nvPr/>
        </p:nvSpPr>
        <p:spPr>
          <a:xfrm>
            <a:off x="3138805" y="7022312"/>
            <a:ext cx="538784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Inclusion of a female-specific 5’UTR sequence</a:t>
            </a:r>
          </a:p>
        </p:txBody>
      </p:sp>
      <p:sp>
        <p:nvSpPr>
          <p:cNvPr id="318" name="Inhibition of the 43S recruitment (via 3’UTR SXL)"/>
          <p:cNvSpPr txBox="1"/>
          <p:nvPr/>
        </p:nvSpPr>
        <p:spPr>
          <a:xfrm>
            <a:off x="3138805" y="7551319"/>
            <a:ext cx="55765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Inhibition of the 43S recruitment (</a:t>
            </a:r>
            <a:r>
              <a:rPr i="1"/>
              <a:t>via</a:t>
            </a:r>
            <a:r>
              <a:t> 3’UTR SXL)</a:t>
            </a:r>
          </a:p>
        </p:txBody>
      </p:sp>
      <p:sp>
        <p:nvSpPr>
          <p:cNvPr id="319" name="Blockage of the 43S scanning (via 5’UTR SXL)"/>
          <p:cNvSpPr txBox="1"/>
          <p:nvPr/>
        </p:nvSpPr>
        <p:spPr>
          <a:xfrm>
            <a:off x="3138805" y="8080326"/>
            <a:ext cx="534085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Blockage of the 43S scanning (</a:t>
            </a:r>
            <a:r>
              <a:rPr i="1"/>
              <a:t>via</a:t>
            </a:r>
            <a:r>
              <a:t> 5’UTR SXL)</a:t>
            </a:r>
          </a:p>
        </p:txBody>
      </p:sp>
      <p:sp>
        <p:nvSpPr>
          <p:cNvPr id="320" name="Sex-Lethal (SXL), a female-specific RNA-binding protein that inhibits msl2 translation"/>
          <p:cNvSpPr txBox="1"/>
          <p:nvPr/>
        </p:nvSpPr>
        <p:spPr>
          <a:xfrm>
            <a:off x="439631" y="1205452"/>
            <a:ext cx="11200373" cy="45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Sex-Lethal (</a:t>
            </a:r>
            <a:r>
              <a:rPr b="1"/>
              <a:t>SXL</a:t>
            </a:r>
            <a:r>
              <a:t>), a female-specific RNA-binding protein that inhibits msl2 translation</a:t>
            </a:r>
          </a:p>
        </p:txBody>
      </p:sp>
      <p:sp>
        <p:nvSpPr>
          <p:cNvPr id="321" name="Rectangle aux angles arrondis"/>
          <p:cNvSpPr/>
          <p:nvPr/>
        </p:nvSpPr>
        <p:spPr>
          <a:xfrm>
            <a:off x="262466" y="251725"/>
            <a:ext cx="12479868" cy="560450"/>
          </a:xfrm>
          <a:prstGeom prst="roundRect">
            <a:avLst>
              <a:gd name="adj" fmla="val 33991"/>
            </a:avLst>
          </a:prstGeom>
          <a:solidFill>
            <a:srgbClr val="A3D3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2" name="The paradigm of msl2 transition repression"/>
          <p:cNvSpPr txBox="1"/>
          <p:nvPr/>
        </p:nvSpPr>
        <p:spPr>
          <a:xfrm>
            <a:off x="460692" y="307439"/>
            <a:ext cx="5681435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The paradigm of </a:t>
            </a:r>
            <a:r>
              <a:rPr i="1"/>
              <a:t>msl2</a:t>
            </a:r>
            <a:r>
              <a:t> transition repression</a:t>
            </a:r>
          </a:p>
        </p:txBody>
      </p:sp>
      <p:sp>
        <p:nvSpPr>
          <p:cNvPr id="323" name="Ovale"/>
          <p:cNvSpPr/>
          <p:nvPr/>
        </p:nvSpPr>
        <p:spPr>
          <a:xfrm>
            <a:off x="10900190" y="4312004"/>
            <a:ext cx="759053" cy="449022"/>
          </a:xfrm>
          <a:prstGeom prst="ellipse">
            <a:avLst/>
          </a:prstGeom>
          <a:solidFill>
            <a:srgbClr val="FEC22A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Msl2"/>
          <p:cNvSpPr txBox="1"/>
          <p:nvPr/>
        </p:nvSpPr>
        <p:spPr>
          <a:xfrm>
            <a:off x="10970798" y="4361344"/>
            <a:ext cx="617836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Msl2</a:t>
            </a:r>
          </a:p>
        </p:txBody>
      </p:sp>
      <p:pic>
        <p:nvPicPr>
          <p:cNvPr id="325" name="Ligne Ligne" descr="Ligne Lig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0730285" y="4508499"/>
            <a:ext cx="1098863" cy="25401"/>
          </a:xfrm>
          <a:prstGeom prst="rect">
            <a:avLst/>
          </a:prstGeom>
        </p:spPr>
      </p:pic>
      <p:pic>
        <p:nvPicPr>
          <p:cNvPr id="327" name="Ligne Ligne" descr="Ligne Lig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10734005" y="4511130"/>
            <a:ext cx="1091423" cy="25401"/>
          </a:xfrm>
          <a:prstGeom prst="rect">
            <a:avLst/>
          </a:prstGeom>
        </p:spPr>
      </p:pic>
      <p:sp>
        <p:nvSpPr>
          <p:cNvPr id="330" name="Non functional DCC"/>
          <p:cNvSpPr txBox="1"/>
          <p:nvPr/>
        </p:nvSpPr>
        <p:spPr>
          <a:xfrm>
            <a:off x="10145524" y="5412238"/>
            <a:ext cx="2268386" cy="38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Non functional DCC</a:t>
            </a:r>
          </a:p>
        </p:txBody>
      </p:sp>
      <p:sp>
        <p:nvSpPr>
          <p:cNvPr id="332" name="Normal transcription"/>
          <p:cNvSpPr txBox="1"/>
          <p:nvPr/>
        </p:nvSpPr>
        <p:spPr>
          <a:xfrm>
            <a:off x="10123203" y="6315294"/>
            <a:ext cx="2313027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Normal transcription</a:t>
            </a:r>
          </a:p>
        </p:txBody>
      </p:sp>
      <p:sp>
        <p:nvSpPr>
          <p:cNvPr id="333" name="of both x chromosomes"/>
          <p:cNvSpPr txBox="1"/>
          <p:nvPr/>
        </p:nvSpPr>
        <p:spPr>
          <a:xfrm>
            <a:off x="9939695" y="6623705"/>
            <a:ext cx="2680044" cy="38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of both x chromosomes</a:t>
            </a:r>
          </a:p>
        </p:txBody>
      </p:sp>
      <p:sp>
        <p:nvSpPr>
          <p:cNvPr id="2" name="Ligne">
            <a:extLst>
              <a:ext uri="{FF2B5EF4-FFF2-40B4-BE49-F238E27FC236}">
                <a16:creationId xmlns:a16="http://schemas.microsoft.com/office/drawing/2014/main" id="{FE1C345A-55B9-4C86-E2F5-23929E24818F}"/>
              </a:ext>
            </a:extLst>
          </p:cNvPr>
          <p:cNvSpPr/>
          <p:nvPr/>
        </p:nvSpPr>
        <p:spPr>
          <a:xfrm>
            <a:off x="8830101" y="4521201"/>
            <a:ext cx="1539586" cy="0"/>
          </a:xfrm>
          <a:prstGeom prst="line">
            <a:avLst/>
          </a:prstGeom>
          <a:ln w="3175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" name="60S subunit joining">
            <a:extLst>
              <a:ext uri="{FF2B5EF4-FFF2-40B4-BE49-F238E27FC236}">
                <a16:creationId xmlns:a16="http://schemas.microsoft.com/office/drawing/2014/main" id="{C9324122-C834-5642-1D48-1DB7B490763D}"/>
              </a:ext>
            </a:extLst>
          </p:cNvPr>
          <p:cNvSpPr txBox="1"/>
          <p:nvPr/>
        </p:nvSpPr>
        <p:spPr>
          <a:xfrm>
            <a:off x="2701507" y="7043666"/>
            <a:ext cx="2452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rPr lang="fr-FR" dirty="0"/>
              <a:t>1</a:t>
            </a:r>
            <a:endParaRPr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887FECB-0ACB-65D8-9ECA-E6320516A460}"/>
              </a:ext>
            </a:extLst>
          </p:cNvPr>
          <p:cNvSpPr/>
          <p:nvPr/>
        </p:nvSpPr>
        <p:spPr>
          <a:xfrm>
            <a:off x="2634342" y="7043666"/>
            <a:ext cx="379591" cy="379591"/>
          </a:xfrm>
          <a:prstGeom prst="ellipse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D4D58F6-7B33-7763-E481-3C0160735126}"/>
              </a:ext>
            </a:extLst>
          </p:cNvPr>
          <p:cNvGrpSpPr/>
          <p:nvPr/>
        </p:nvGrpSpPr>
        <p:grpSpPr>
          <a:xfrm>
            <a:off x="2634341" y="7571845"/>
            <a:ext cx="379591" cy="379591"/>
            <a:chOff x="3174932" y="8591869"/>
            <a:chExt cx="379591" cy="379591"/>
          </a:xfrm>
        </p:grpSpPr>
        <p:sp>
          <p:nvSpPr>
            <p:cNvPr id="7" name="60S subunit joining">
              <a:extLst>
                <a:ext uri="{FF2B5EF4-FFF2-40B4-BE49-F238E27FC236}">
                  <a16:creationId xmlns:a16="http://schemas.microsoft.com/office/drawing/2014/main" id="{F9CA0C4F-F0AF-D1F4-417C-94460E21338C}"/>
                </a:ext>
              </a:extLst>
            </p:cNvPr>
            <p:cNvSpPr txBox="1"/>
            <p:nvPr/>
          </p:nvSpPr>
          <p:spPr>
            <a:xfrm>
              <a:off x="3242098" y="8591869"/>
              <a:ext cx="245260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/>
              </a:lvl1pPr>
            </a:lstStyle>
            <a:p>
              <a:r>
                <a:rPr lang="fr-FR" dirty="0"/>
                <a:t>2</a:t>
              </a:r>
              <a:endParaRPr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D9E0913-4FA0-2910-CFA9-EC308AA3A48A}"/>
                </a:ext>
              </a:extLst>
            </p:cNvPr>
            <p:cNvSpPr/>
            <p:nvPr/>
          </p:nvSpPr>
          <p:spPr>
            <a:xfrm>
              <a:off x="3174932" y="8591869"/>
              <a:ext cx="379591" cy="379591"/>
            </a:xfrm>
            <a:prstGeom prst="ellipse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4DAA16C-C075-92C1-938F-A5B13E13906E}"/>
              </a:ext>
            </a:extLst>
          </p:cNvPr>
          <p:cNvGrpSpPr/>
          <p:nvPr/>
        </p:nvGrpSpPr>
        <p:grpSpPr>
          <a:xfrm>
            <a:off x="2634340" y="8100024"/>
            <a:ext cx="379591" cy="379591"/>
            <a:chOff x="3174932" y="8591869"/>
            <a:chExt cx="379591" cy="379591"/>
          </a:xfrm>
        </p:grpSpPr>
        <p:sp>
          <p:nvSpPr>
            <p:cNvPr id="10" name="60S subunit joining">
              <a:extLst>
                <a:ext uri="{FF2B5EF4-FFF2-40B4-BE49-F238E27FC236}">
                  <a16:creationId xmlns:a16="http://schemas.microsoft.com/office/drawing/2014/main" id="{1512FC2C-F252-5475-6976-E0BE0E4241C8}"/>
                </a:ext>
              </a:extLst>
            </p:cNvPr>
            <p:cNvSpPr txBox="1"/>
            <p:nvPr/>
          </p:nvSpPr>
          <p:spPr>
            <a:xfrm>
              <a:off x="3242098" y="8591869"/>
              <a:ext cx="245260" cy="3795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000"/>
              </a:lvl1pPr>
            </a:lstStyle>
            <a:p>
              <a:r>
                <a:rPr lang="fr-FR" dirty="0"/>
                <a:t>3</a:t>
              </a:r>
              <a:endParaRPr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94FE7EA-02D8-8A79-8FF8-CDE00FB84F1C}"/>
                </a:ext>
              </a:extLst>
            </p:cNvPr>
            <p:cNvSpPr/>
            <p:nvPr/>
          </p:nvSpPr>
          <p:spPr>
            <a:xfrm>
              <a:off x="3174932" y="8591869"/>
              <a:ext cx="379591" cy="379591"/>
            </a:xfrm>
            <a:prstGeom prst="ellipse">
              <a:avLst/>
            </a:prstGeom>
            <a:noFill/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95DA4C5-A319-2B0C-A028-45ECDCC50D2A}"/>
              </a:ext>
            </a:extLst>
          </p:cNvPr>
          <p:cNvCxnSpPr>
            <a:cxnSpLocks/>
          </p:cNvCxnSpPr>
          <p:nvPr/>
        </p:nvCxnSpPr>
        <p:spPr>
          <a:xfrm>
            <a:off x="11282766" y="4960470"/>
            <a:ext cx="0" cy="388471"/>
          </a:xfrm>
          <a:prstGeom prst="straightConnector1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EE31B85-FC6C-A9F4-9FA1-3135D7479D72}"/>
              </a:ext>
            </a:extLst>
          </p:cNvPr>
          <p:cNvCxnSpPr>
            <a:cxnSpLocks/>
          </p:cNvCxnSpPr>
          <p:nvPr/>
        </p:nvCxnSpPr>
        <p:spPr>
          <a:xfrm>
            <a:off x="11282766" y="5847976"/>
            <a:ext cx="0" cy="388471"/>
          </a:xfrm>
          <a:prstGeom prst="straightConnector1">
            <a:avLst/>
          </a:prstGeom>
          <a:noFill/>
          <a:ln w="3175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1590</Words>
  <Application>Microsoft Office PowerPoint</Application>
  <PresentationFormat>Personnalisé</PresentationFormat>
  <Paragraphs>276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Helvetica Neue</vt:lpstr>
      <vt:lpstr>Helvetica Neue Medium</vt:lpstr>
      <vt:lpstr>21_BasicWhite</vt:lpstr>
      <vt:lpstr>Sex-specific translational control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Antoine Graindorge</cp:lastModifiedBy>
  <cp:revision>31</cp:revision>
  <dcterms:modified xsi:type="dcterms:W3CDTF">2025-05-27T08:43:09Z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